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modernComment_14B_ED44E61E.xml" ContentType="application/vnd.ms-powerpoint.comments+xml"/>
  <Override PartName="/ppt/comments/modernComment_14C_EDE63382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28"/>
  </p:notesMasterIdLst>
  <p:handoutMasterIdLst>
    <p:handoutMasterId r:id="rId29"/>
  </p:handoutMasterIdLst>
  <p:sldIdLst>
    <p:sldId id="312" r:id="rId5"/>
    <p:sldId id="304" r:id="rId6"/>
    <p:sldId id="334" r:id="rId7"/>
    <p:sldId id="307" r:id="rId8"/>
    <p:sldId id="330" r:id="rId9"/>
    <p:sldId id="331" r:id="rId10"/>
    <p:sldId id="332" r:id="rId11"/>
    <p:sldId id="335" r:id="rId12"/>
    <p:sldId id="341" r:id="rId13"/>
    <p:sldId id="337" r:id="rId14"/>
    <p:sldId id="314" r:id="rId15"/>
    <p:sldId id="325" r:id="rId16"/>
    <p:sldId id="326" r:id="rId17"/>
    <p:sldId id="327" r:id="rId18"/>
    <p:sldId id="328" r:id="rId19"/>
    <p:sldId id="339" r:id="rId20"/>
    <p:sldId id="282" r:id="rId21"/>
    <p:sldId id="315" r:id="rId22"/>
    <p:sldId id="317" r:id="rId23"/>
    <p:sldId id="318" r:id="rId24"/>
    <p:sldId id="343" r:id="rId25"/>
    <p:sldId id="342" r:id="rId26"/>
    <p:sldId id="321" r:id="rId27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286E22D2-2F08-73E9-DD6A-567BD57F751A}" name="Alina Vikhnevich" initials="AV" userId="S::alina.vikhnevich97@spsmail.cuny.edu::9eaefd08-1808-4137-b948-703af32f410a" providerId="AD"/>
  <p188:author id="{87502CD6-F805-0EB8-CD49-0760D9EB7384}" name="Alyssa Gurkas" initials="AG" userId="S::alyssa.gurkas84@spsmail.cuny.edu::20399540-3b19-4b76-a395-de1d456cb229" providerId="AD"/>
  <p188:author id="{8E35CFE3-7FE7-2309-0DD0-9AB467A3655C}" name="Olivia Azevedo" initials="" userId="S::OLIVIA.AZEVEDO90@spsmail.cuny.edu::bf509b24-80d1-4183-a4ba-968a57c0bc3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8C8C"/>
    <a:srgbClr val="B2B1B0"/>
    <a:srgbClr val="CDCDCD"/>
    <a:srgbClr val="202C8F"/>
    <a:srgbClr val="F5CDCE"/>
    <a:srgbClr val="AAC4E9"/>
    <a:srgbClr val="CEDA90"/>
    <a:srgbClr val="D4D593"/>
    <a:srgbClr val="FDFBF6"/>
    <a:srgbClr val="E6F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52C293-A6A4-6A4E-819B-91A0DC8ABEE9}" v="1" dt="2025-05-17T02:28:35.171"/>
  </p1510:revLst>
</p1510:revInfo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7"/>
    <p:restoredTop sz="94623"/>
  </p:normalViewPr>
  <p:slideViewPr>
    <p:cSldViewPr snapToGrid="0">
      <p:cViewPr varScale="1">
        <p:scale>
          <a:sx n="101" d="100"/>
          <a:sy n="101" d="100"/>
        </p:scale>
        <p:origin x="792" y="192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comments/modernComment_14B_ED44E61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7B0A00D-7020-924E-9506-CBE1C81D5A99}" authorId="{8E35CFE3-7FE7-2309-0DD0-9AB467A3655C}" created="2025-05-14T01:57:05.741">
    <pc:sldMkLst xmlns:pc="http://schemas.microsoft.com/office/powerpoint/2013/main/command">
      <pc:docMk/>
      <pc:sldMk cId="3980715550" sldId="331"/>
    </pc:sldMkLst>
    <p188:replyLst>
      <p188:reply id="{607373D9-2289-F94B-9740-8FA8CE1742CB}" authorId="{8E35CFE3-7FE7-2309-0DD0-9AB467A3655C}" created="2025-05-14T01:59:47.791">
        <p188:txBody>
          <a:bodyPr/>
          <a:lstStyle/>
          <a:p>
            <a:r>
              <a:rPr lang="en-US"/>
              <a:t>Could also add to Data Source slide</a:t>
            </a:r>
          </a:p>
        </p188:txBody>
      </p188:reply>
      <p188:reply id="{717CC234-4FF9-4A79-B114-DCE974F293C0}" authorId="{87502CD6-F805-0EB8-CD49-0760D9EB7384}" created="2025-05-14T02:21:00.764">
        <p188:txBody>
          <a:bodyPr/>
          <a:lstStyle/>
          <a:p>
            <a:r>
              <a:rPr lang="en-US"/>
              <a:t>slide 5 has the data sources listed, is this something we could cover in the talking points or within that slide?</a:t>
            </a:r>
          </a:p>
        </p188:txBody>
      </p188:reply>
      <p188:reply id="{3EF6322B-EF04-41E4-89C4-4FA507FBE263}" authorId="{87502CD6-F805-0EB8-CD49-0760D9EB7384}" created="2025-05-14T02:21:39.938">
        <p188:txBody>
          <a:bodyPr/>
          <a:lstStyle/>
          <a:p>
            <a:r>
              <a:rPr lang="en-US"/>
              <a:t>^oops sorry - just saw your second comment</a:t>
            </a:r>
          </a:p>
        </p188:txBody>
      </p188:reply>
    </p188:replyLst>
    <p188:txBody>
      <a:bodyPr/>
      <a:lstStyle/>
      <a:p>
        <a:r>
          <a:rPr lang="en-US"/>
          <a:t>Should we call out data source type? 
Data Source Type:  Database</a:t>
        </a:r>
      </a:p>
    </p188:txBody>
  </p188:cm>
</p188:cmLst>
</file>

<file path=ppt/comments/modernComment_14C_EDE6338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6EDF4A9-4DDE-8E4E-90BA-6CED2DA749A2}" authorId="{8E35CFE3-7FE7-2309-0DD0-9AB467A3655C}" created="2025-05-14T01:57:33.206">
    <pc:sldMkLst xmlns:pc="http://schemas.microsoft.com/office/powerpoint/2013/main/command">
      <pc:docMk/>
      <pc:sldMk cId="3991286658" sldId="332"/>
    </pc:sldMkLst>
    <p188:replyLst>
      <p188:reply id="{E8B93CD9-DC1A-3A48-A732-2C53FCB2AE93}" authorId="{8E35CFE3-7FE7-2309-0DD0-9AB467A3655C}" created="2025-05-14T01:59:52.968">
        <p188:txBody>
          <a:bodyPr/>
          <a:lstStyle/>
          <a:p>
            <a:r>
              <a:rPr lang="en-US"/>
              <a:t>Could also add to Data Source slide</a:t>
            </a:r>
          </a:p>
        </p188:txBody>
      </p188:reply>
      <p188:reply id="{2DFECAD9-5ED1-4EFA-BFE1-8917FE774E29}" authorId="{286E22D2-2F08-73E9-DD6A-567BD57F751A}" created="2025-05-14T18:23:38.452">
        <p188:txBody>
          <a:bodyPr/>
          <a:lstStyle/>
          <a:p>
            <a:r>
              <a:rPr lang="en-US"/>
              <a:t>I think its worth talking about the source only because of the refresh rate. </a:t>
            </a:r>
          </a:p>
        </p188:txBody>
        <p188:extLst>
          <p:ext xmlns:p="http://schemas.openxmlformats.org/presentationml/2006/main" uri="{57CB4572-C831-44C2-8A1C-0ADB6CCDFE69}">
            <p223:reactions xmlns:p223="http://schemas.microsoft.com/office/powerpoint/2022/03/main">
              <p223:rxn type="👍">
                <p223:instance time="2025-05-14T22:06:24.899" authorId="{8E35CFE3-7FE7-2309-0DD0-9AB467A3655C}"/>
              </p223:rxn>
            </p223:reactions>
          </p:ext>
        </p188:extLst>
      </p188:reply>
    </p188:replyLst>
    <p188:txBody>
      <a:bodyPr/>
      <a:lstStyle/>
      <a:p>
        <a:r>
          <a:rPr lang="en-US"/>
          <a:t>Should we call out data source type? 
Data Source Type: CSV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cloud.google.com/blog/products/data-analytics/top-25-google-search-terms-now-in-bigquery" TargetMode="External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cloud.google.com/blog/products/data-analytics/top-25-google-search-terms-now-in-bigquery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4EB816-997D-40F5-A480-69CC1D29702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FF376DC-7C73-43BF-A9A4-196A3EF8B87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Load data sources</a:t>
          </a:r>
        </a:p>
      </dgm:t>
    </dgm:pt>
    <dgm:pt modelId="{F6B37A0E-A8EF-4C89-A33C-99FBB35588B2}" type="parTrans" cxnId="{0093FC8E-792C-4A24-904B-508B57298932}">
      <dgm:prSet/>
      <dgm:spPr/>
      <dgm:t>
        <a:bodyPr/>
        <a:lstStyle/>
        <a:p>
          <a:endParaRPr lang="en-US"/>
        </a:p>
      </dgm:t>
    </dgm:pt>
    <dgm:pt modelId="{8C29F2BB-8FE9-4736-91A2-5B8F55F66746}" type="sibTrans" cxnId="{0093FC8E-792C-4A24-904B-508B57298932}">
      <dgm:prSet/>
      <dgm:spPr/>
      <dgm:t>
        <a:bodyPr/>
        <a:lstStyle/>
        <a:p>
          <a:endParaRPr lang="en-US"/>
        </a:p>
      </dgm:t>
    </dgm:pt>
    <dgm:pt modelId="{0C8CF923-4822-43A3-8E0B-EA6A754AD0A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cleaning and tidying</a:t>
          </a:r>
        </a:p>
      </dgm:t>
    </dgm:pt>
    <dgm:pt modelId="{2E70C2BD-D921-49B1-8C5D-7027F9CF78DE}" type="parTrans" cxnId="{430622A7-24CB-4AEF-90B7-17323C980187}">
      <dgm:prSet/>
      <dgm:spPr/>
      <dgm:t>
        <a:bodyPr/>
        <a:lstStyle/>
        <a:p>
          <a:endParaRPr lang="en-US"/>
        </a:p>
      </dgm:t>
    </dgm:pt>
    <dgm:pt modelId="{E2B3F576-F109-41ED-A8D2-A586794B66CE}" type="sibTrans" cxnId="{430622A7-24CB-4AEF-90B7-17323C980187}">
      <dgm:prSet/>
      <dgm:spPr/>
      <dgm:t>
        <a:bodyPr/>
        <a:lstStyle/>
        <a:p>
          <a:endParaRPr lang="en-US"/>
        </a:p>
      </dgm:t>
    </dgm:pt>
    <dgm:pt modelId="{FDAC13BD-27BD-4BB9-AA6F-0770EE3EAE7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Tokenize terms &amp; Remove Stop Words</a:t>
          </a:r>
        </a:p>
      </dgm:t>
    </dgm:pt>
    <dgm:pt modelId="{C691E1EC-11F7-4781-855C-C7A052379ADC}" type="parTrans" cxnId="{4CEC87BD-0A84-4369-AE15-B0217419B975}">
      <dgm:prSet/>
      <dgm:spPr/>
      <dgm:t>
        <a:bodyPr/>
        <a:lstStyle/>
        <a:p>
          <a:endParaRPr lang="en-US"/>
        </a:p>
      </dgm:t>
    </dgm:pt>
    <dgm:pt modelId="{7B2F7B09-A863-4E8B-9BBB-1E9B7A1659D9}" type="sibTrans" cxnId="{4CEC87BD-0A84-4369-AE15-B0217419B975}">
      <dgm:prSet/>
      <dgm:spPr/>
      <dgm:t>
        <a:bodyPr/>
        <a:lstStyle/>
        <a:p>
          <a:endParaRPr lang="en-US"/>
        </a:p>
      </dgm:t>
    </dgm:pt>
    <dgm:pt modelId="{17F7491E-CED4-41A3-BDC9-BFEC2709B7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Frequency Analysis</a:t>
          </a:r>
        </a:p>
      </dgm:t>
    </dgm:pt>
    <dgm:pt modelId="{F40B4646-1BB3-4D13-ACB8-C73C534B3D98}" type="parTrans" cxnId="{68A0C92C-2DED-4D25-B516-105F6B353C51}">
      <dgm:prSet/>
      <dgm:spPr/>
      <dgm:t>
        <a:bodyPr/>
        <a:lstStyle/>
        <a:p>
          <a:endParaRPr lang="en-US"/>
        </a:p>
      </dgm:t>
    </dgm:pt>
    <dgm:pt modelId="{030A6982-6471-43CB-8ABF-073ECF1AC8F9}" type="sibTrans" cxnId="{68A0C92C-2DED-4D25-B516-105F6B353C51}">
      <dgm:prSet/>
      <dgm:spPr/>
      <dgm:t>
        <a:bodyPr/>
        <a:lstStyle/>
        <a:p>
          <a:endParaRPr lang="en-US"/>
        </a:p>
      </dgm:t>
    </dgm:pt>
    <dgm:pt modelId="{9B035D4B-B25F-4582-BFB2-A5D1F22E990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LDA Modeling</a:t>
          </a:r>
        </a:p>
      </dgm:t>
    </dgm:pt>
    <dgm:pt modelId="{556BE93B-67D1-4DC8-B604-2D4AEBEBB253}" type="parTrans" cxnId="{90610DF3-218A-4124-BF90-4021A20EB00E}">
      <dgm:prSet/>
      <dgm:spPr/>
      <dgm:t>
        <a:bodyPr/>
        <a:lstStyle/>
        <a:p>
          <a:endParaRPr lang="en-US"/>
        </a:p>
      </dgm:t>
    </dgm:pt>
    <dgm:pt modelId="{4A078680-9B11-45CE-AFEE-4427320128CC}" type="sibTrans" cxnId="{90610DF3-218A-4124-BF90-4021A20EB00E}">
      <dgm:prSet/>
      <dgm:spPr/>
      <dgm:t>
        <a:bodyPr/>
        <a:lstStyle/>
        <a:p>
          <a:endParaRPr lang="en-US"/>
        </a:p>
      </dgm:t>
    </dgm:pt>
    <dgm:pt modelId="{E876ABFB-CBBE-49C2-AB04-E534B37A0D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Similiarity Score</a:t>
          </a:r>
        </a:p>
      </dgm:t>
    </dgm:pt>
    <dgm:pt modelId="{676233F2-89F9-4CE1-BD97-0ACBCE131019}" type="parTrans" cxnId="{B8447E33-15DD-4F67-AB6C-498BAFF94385}">
      <dgm:prSet/>
      <dgm:spPr/>
      <dgm:t>
        <a:bodyPr/>
        <a:lstStyle/>
        <a:p>
          <a:endParaRPr lang="en-US"/>
        </a:p>
      </dgm:t>
    </dgm:pt>
    <dgm:pt modelId="{B60974CA-6BAB-4A26-A566-B8249059DA17}" type="sibTrans" cxnId="{B8447E33-15DD-4F67-AB6C-498BAFF94385}">
      <dgm:prSet/>
      <dgm:spPr/>
      <dgm:t>
        <a:bodyPr/>
        <a:lstStyle/>
        <a:p>
          <a:endParaRPr lang="en-US"/>
        </a:p>
      </dgm:t>
    </dgm:pt>
    <dgm:pt modelId="{062BDBB3-0A63-4781-9155-DAFC9947F451}" type="pres">
      <dgm:prSet presAssocID="{F04EB816-997D-40F5-A480-69CC1D29702B}" presName="root" presStyleCnt="0">
        <dgm:presLayoutVars>
          <dgm:dir/>
          <dgm:resizeHandles val="exact"/>
        </dgm:presLayoutVars>
      </dgm:prSet>
      <dgm:spPr/>
    </dgm:pt>
    <dgm:pt modelId="{EE8B5659-E828-4FA6-8F48-3CFB09385631}" type="pres">
      <dgm:prSet presAssocID="{AFF376DC-7C73-43BF-A9A4-196A3EF8B870}" presName="compNode" presStyleCnt="0"/>
      <dgm:spPr/>
    </dgm:pt>
    <dgm:pt modelId="{620D8573-FCE6-4EBD-85E8-D92E23E89398}" type="pres">
      <dgm:prSet presAssocID="{AFF376DC-7C73-43BF-A9A4-196A3EF8B870}" presName="bgRect" presStyleLbl="bgShp" presStyleIdx="0" presStyleCnt="6"/>
      <dgm:spPr/>
    </dgm:pt>
    <dgm:pt modelId="{0EE11235-B3B2-4D7E-BBE6-E0DB7A1EA76E}" type="pres">
      <dgm:prSet presAssocID="{AFF376DC-7C73-43BF-A9A4-196A3EF8B87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E50F273-E8D9-4935-ACE9-3995E5B51EED}" type="pres">
      <dgm:prSet presAssocID="{AFF376DC-7C73-43BF-A9A4-196A3EF8B870}" presName="spaceRect" presStyleCnt="0"/>
      <dgm:spPr/>
    </dgm:pt>
    <dgm:pt modelId="{9C198AFE-88DA-4499-8B5B-BF319488B7A9}" type="pres">
      <dgm:prSet presAssocID="{AFF376DC-7C73-43BF-A9A4-196A3EF8B870}" presName="parTx" presStyleLbl="revTx" presStyleIdx="0" presStyleCnt="6">
        <dgm:presLayoutVars>
          <dgm:chMax val="0"/>
          <dgm:chPref val="0"/>
        </dgm:presLayoutVars>
      </dgm:prSet>
      <dgm:spPr/>
    </dgm:pt>
    <dgm:pt modelId="{468A8B95-9F2C-4548-9573-0FD123308BBA}" type="pres">
      <dgm:prSet presAssocID="{8C29F2BB-8FE9-4736-91A2-5B8F55F66746}" presName="sibTrans" presStyleCnt="0"/>
      <dgm:spPr/>
    </dgm:pt>
    <dgm:pt modelId="{2FF1ACA9-E1AD-4EAA-BF53-31D1F667BB92}" type="pres">
      <dgm:prSet presAssocID="{0C8CF923-4822-43A3-8E0B-EA6A754AD0A8}" presName="compNode" presStyleCnt="0"/>
      <dgm:spPr/>
    </dgm:pt>
    <dgm:pt modelId="{0E11CFF5-2475-46A6-A634-1FB1D7662A09}" type="pres">
      <dgm:prSet presAssocID="{0C8CF923-4822-43A3-8E0B-EA6A754AD0A8}" presName="bgRect" presStyleLbl="bgShp" presStyleIdx="1" presStyleCnt="6"/>
      <dgm:spPr/>
    </dgm:pt>
    <dgm:pt modelId="{D8468502-0E8F-47C9-840A-04BB011469A4}" type="pres">
      <dgm:prSet presAssocID="{0C8CF923-4822-43A3-8E0B-EA6A754AD0A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553A085B-3F17-4AAC-8C62-5986AD794A87}" type="pres">
      <dgm:prSet presAssocID="{0C8CF923-4822-43A3-8E0B-EA6A754AD0A8}" presName="spaceRect" presStyleCnt="0"/>
      <dgm:spPr/>
    </dgm:pt>
    <dgm:pt modelId="{3ECA9FC7-DC1C-4328-A571-D5D5BD5DD488}" type="pres">
      <dgm:prSet presAssocID="{0C8CF923-4822-43A3-8E0B-EA6A754AD0A8}" presName="parTx" presStyleLbl="revTx" presStyleIdx="1" presStyleCnt="6">
        <dgm:presLayoutVars>
          <dgm:chMax val="0"/>
          <dgm:chPref val="0"/>
        </dgm:presLayoutVars>
      </dgm:prSet>
      <dgm:spPr/>
    </dgm:pt>
    <dgm:pt modelId="{26E166D1-C88F-41E3-84AF-EEA6D93469A4}" type="pres">
      <dgm:prSet presAssocID="{E2B3F576-F109-41ED-A8D2-A586794B66CE}" presName="sibTrans" presStyleCnt="0"/>
      <dgm:spPr/>
    </dgm:pt>
    <dgm:pt modelId="{98427D55-28CE-4622-90EB-15427BC464AD}" type="pres">
      <dgm:prSet presAssocID="{FDAC13BD-27BD-4BB9-AA6F-0770EE3EAE7A}" presName="compNode" presStyleCnt="0"/>
      <dgm:spPr/>
    </dgm:pt>
    <dgm:pt modelId="{4EAA5D17-4A39-4830-A95A-49960E04476A}" type="pres">
      <dgm:prSet presAssocID="{FDAC13BD-27BD-4BB9-AA6F-0770EE3EAE7A}" presName="bgRect" presStyleLbl="bgShp" presStyleIdx="2" presStyleCnt="6"/>
      <dgm:spPr/>
    </dgm:pt>
    <dgm:pt modelId="{3DABEED3-9E55-41D8-AEA5-EEAD360AD505}" type="pres">
      <dgm:prSet presAssocID="{FDAC13BD-27BD-4BB9-AA6F-0770EE3EAE7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 Sign"/>
        </a:ext>
      </dgm:extLst>
    </dgm:pt>
    <dgm:pt modelId="{8896B23B-CA80-4E05-9787-1A466207008A}" type="pres">
      <dgm:prSet presAssocID="{FDAC13BD-27BD-4BB9-AA6F-0770EE3EAE7A}" presName="spaceRect" presStyleCnt="0"/>
      <dgm:spPr/>
    </dgm:pt>
    <dgm:pt modelId="{6A105C10-A28A-4558-A078-EF68D874B06A}" type="pres">
      <dgm:prSet presAssocID="{FDAC13BD-27BD-4BB9-AA6F-0770EE3EAE7A}" presName="parTx" presStyleLbl="revTx" presStyleIdx="2" presStyleCnt="6">
        <dgm:presLayoutVars>
          <dgm:chMax val="0"/>
          <dgm:chPref val="0"/>
        </dgm:presLayoutVars>
      </dgm:prSet>
      <dgm:spPr/>
    </dgm:pt>
    <dgm:pt modelId="{47E20EB9-CB3E-43D8-B4D7-1F60C5A15C6C}" type="pres">
      <dgm:prSet presAssocID="{7B2F7B09-A863-4E8B-9BBB-1E9B7A1659D9}" presName="sibTrans" presStyleCnt="0"/>
      <dgm:spPr/>
    </dgm:pt>
    <dgm:pt modelId="{E9F51DCE-6DE8-46C3-AAC8-1BE0D7906131}" type="pres">
      <dgm:prSet presAssocID="{17F7491E-CED4-41A3-BDC9-BFEC2709B753}" presName="compNode" presStyleCnt="0"/>
      <dgm:spPr/>
    </dgm:pt>
    <dgm:pt modelId="{242AB1C0-5E9D-4166-8ABD-383EBAFBA207}" type="pres">
      <dgm:prSet presAssocID="{17F7491E-CED4-41A3-BDC9-BFEC2709B753}" presName="bgRect" presStyleLbl="bgShp" presStyleIdx="3" presStyleCnt="6"/>
      <dgm:spPr/>
    </dgm:pt>
    <dgm:pt modelId="{49F00324-73F0-4CD5-B785-BABB85F60553}" type="pres">
      <dgm:prSet presAssocID="{17F7491E-CED4-41A3-BDC9-BFEC2709B753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8E46791-B3ED-48F2-92BF-0DA7E8711D44}" type="pres">
      <dgm:prSet presAssocID="{17F7491E-CED4-41A3-BDC9-BFEC2709B753}" presName="spaceRect" presStyleCnt="0"/>
      <dgm:spPr/>
    </dgm:pt>
    <dgm:pt modelId="{3CB29005-D8A0-4DB4-889B-AD0510A5C43B}" type="pres">
      <dgm:prSet presAssocID="{17F7491E-CED4-41A3-BDC9-BFEC2709B753}" presName="parTx" presStyleLbl="revTx" presStyleIdx="3" presStyleCnt="6">
        <dgm:presLayoutVars>
          <dgm:chMax val="0"/>
          <dgm:chPref val="0"/>
        </dgm:presLayoutVars>
      </dgm:prSet>
      <dgm:spPr/>
    </dgm:pt>
    <dgm:pt modelId="{1D269168-6267-4C5F-8E48-616BECD59AB7}" type="pres">
      <dgm:prSet presAssocID="{030A6982-6471-43CB-8ABF-073ECF1AC8F9}" presName="sibTrans" presStyleCnt="0"/>
      <dgm:spPr/>
    </dgm:pt>
    <dgm:pt modelId="{4800F26D-48C3-48D7-BE43-3E085542F93E}" type="pres">
      <dgm:prSet presAssocID="{9B035D4B-B25F-4582-BFB2-A5D1F22E9908}" presName="compNode" presStyleCnt="0"/>
      <dgm:spPr/>
    </dgm:pt>
    <dgm:pt modelId="{22C5BD96-0A12-4AC9-BFB9-CEE7D921572F}" type="pres">
      <dgm:prSet presAssocID="{9B035D4B-B25F-4582-BFB2-A5D1F22E9908}" presName="bgRect" presStyleLbl="bgShp" presStyleIdx="4" presStyleCnt="6"/>
      <dgm:spPr/>
    </dgm:pt>
    <dgm:pt modelId="{375EF295-A82E-4DA4-9D2B-DE6D9B639473}" type="pres">
      <dgm:prSet presAssocID="{9B035D4B-B25F-4582-BFB2-A5D1F22E9908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F66D965-44EF-44C4-A814-1EAC5881A2A4}" type="pres">
      <dgm:prSet presAssocID="{9B035D4B-B25F-4582-BFB2-A5D1F22E9908}" presName="spaceRect" presStyleCnt="0"/>
      <dgm:spPr/>
    </dgm:pt>
    <dgm:pt modelId="{C6934D13-C7CD-46E4-B92B-09A7318F53B3}" type="pres">
      <dgm:prSet presAssocID="{9B035D4B-B25F-4582-BFB2-A5D1F22E9908}" presName="parTx" presStyleLbl="revTx" presStyleIdx="4" presStyleCnt="6">
        <dgm:presLayoutVars>
          <dgm:chMax val="0"/>
          <dgm:chPref val="0"/>
        </dgm:presLayoutVars>
      </dgm:prSet>
      <dgm:spPr/>
    </dgm:pt>
    <dgm:pt modelId="{5FC67723-8024-4F7B-B154-D0EBFC6B46D4}" type="pres">
      <dgm:prSet presAssocID="{4A078680-9B11-45CE-AFEE-4427320128CC}" presName="sibTrans" presStyleCnt="0"/>
      <dgm:spPr/>
    </dgm:pt>
    <dgm:pt modelId="{25CA4CA5-602E-406C-A9FC-947968842A86}" type="pres">
      <dgm:prSet presAssocID="{E876ABFB-CBBE-49C2-AB04-E534B37A0D77}" presName="compNode" presStyleCnt="0"/>
      <dgm:spPr/>
    </dgm:pt>
    <dgm:pt modelId="{13202A6A-1C1B-4FC6-B48A-38969FEE0EDE}" type="pres">
      <dgm:prSet presAssocID="{E876ABFB-CBBE-49C2-AB04-E534B37A0D77}" presName="bgRect" presStyleLbl="bgShp" presStyleIdx="5" presStyleCnt="6"/>
      <dgm:spPr/>
    </dgm:pt>
    <dgm:pt modelId="{1778C600-592D-468E-94A0-8D103147DDA9}" type="pres">
      <dgm:prSet presAssocID="{E876ABFB-CBBE-49C2-AB04-E534B37A0D7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0F79A2C6-9303-40E5-9BC4-EE67A89E669F}" type="pres">
      <dgm:prSet presAssocID="{E876ABFB-CBBE-49C2-AB04-E534B37A0D77}" presName="spaceRect" presStyleCnt="0"/>
      <dgm:spPr/>
    </dgm:pt>
    <dgm:pt modelId="{2FA4968F-A044-4453-A601-68123145F149}" type="pres">
      <dgm:prSet presAssocID="{E876ABFB-CBBE-49C2-AB04-E534B37A0D77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7DF1B70D-44C6-497F-B520-EDCB264551D5}" type="presOf" srcId="{17F7491E-CED4-41A3-BDC9-BFEC2709B753}" destId="{3CB29005-D8A0-4DB4-889B-AD0510A5C43B}" srcOrd="0" destOrd="0" presId="urn:microsoft.com/office/officeart/2018/2/layout/IconVerticalSolidList"/>
    <dgm:cxn modelId="{6D65591C-3A04-49BA-AA17-34DB9B1BC6F6}" type="presOf" srcId="{AFF376DC-7C73-43BF-A9A4-196A3EF8B870}" destId="{9C198AFE-88DA-4499-8B5B-BF319488B7A9}" srcOrd="0" destOrd="0" presId="urn:microsoft.com/office/officeart/2018/2/layout/IconVerticalSolidList"/>
    <dgm:cxn modelId="{68A0C92C-2DED-4D25-B516-105F6B353C51}" srcId="{F04EB816-997D-40F5-A480-69CC1D29702B}" destId="{17F7491E-CED4-41A3-BDC9-BFEC2709B753}" srcOrd="3" destOrd="0" parTransId="{F40B4646-1BB3-4D13-ACB8-C73C534B3D98}" sibTransId="{030A6982-6471-43CB-8ABF-073ECF1AC8F9}"/>
    <dgm:cxn modelId="{B8447E33-15DD-4F67-AB6C-498BAFF94385}" srcId="{F04EB816-997D-40F5-A480-69CC1D29702B}" destId="{E876ABFB-CBBE-49C2-AB04-E534B37A0D77}" srcOrd="5" destOrd="0" parTransId="{676233F2-89F9-4CE1-BD97-0ACBCE131019}" sibTransId="{B60974CA-6BAB-4A26-A566-B8249059DA17}"/>
    <dgm:cxn modelId="{C946C947-79D7-4CD3-982E-7F478A52B31B}" type="presOf" srcId="{E876ABFB-CBBE-49C2-AB04-E534B37A0D77}" destId="{2FA4968F-A044-4453-A601-68123145F149}" srcOrd="0" destOrd="0" presId="urn:microsoft.com/office/officeart/2018/2/layout/IconVerticalSolidList"/>
    <dgm:cxn modelId="{9BC0F35F-88A8-404C-899A-F91A1349A760}" type="presOf" srcId="{F04EB816-997D-40F5-A480-69CC1D29702B}" destId="{062BDBB3-0A63-4781-9155-DAFC9947F451}" srcOrd="0" destOrd="0" presId="urn:microsoft.com/office/officeart/2018/2/layout/IconVerticalSolidList"/>
    <dgm:cxn modelId="{0093FC8E-792C-4A24-904B-508B57298932}" srcId="{F04EB816-997D-40F5-A480-69CC1D29702B}" destId="{AFF376DC-7C73-43BF-A9A4-196A3EF8B870}" srcOrd="0" destOrd="0" parTransId="{F6B37A0E-A8EF-4C89-A33C-99FBB35588B2}" sibTransId="{8C29F2BB-8FE9-4736-91A2-5B8F55F66746}"/>
    <dgm:cxn modelId="{666E0CA3-393B-423C-8684-22C15E31655E}" type="presOf" srcId="{0C8CF923-4822-43A3-8E0B-EA6A754AD0A8}" destId="{3ECA9FC7-DC1C-4328-A571-D5D5BD5DD488}" srcOrd="0" destOrd="0" presId="urn:microsoft.com/office/officeart/2018/2/layout/IconVerticalSolidList"/>
    <dgm:cxn modelId="{430622A7-24CB-4AEF-90B7-17323C980187}" srcId="{F04EB816-997D-40F5-A480-69CC1D29702B}" destId="{0C8CF923-4822-43A3-8E0B-EA6A754AD0A8}" srcOrd="1" destOrd="0" parTransId="{2E70C2BD-D921-49B1-8C5D-7027F9CF78DE}" sibTransId="{E2B3F576-F109-41ED-A8D2-A586794B66CE}"/>
    <dgm:cxn modelId="{4CEC87BD-0A84-4369-AE15-B0217419B975}" srcId="{F04EB816-997D-40F5-A480-69CC1D29702B}" destId="{FDAC13BD-27BD-4BB9-AA6F-0770EE3EAE7A}" srcOrd="2" destOrd="0" parTransId="{C691E1EC-11F7-4781-855C-C7A052379ADC}" sibTransId="{7B2F7B09-A863-4E8B-9BBB-1E9B7A1659D9}"/>
    <dgm:cxn modelId="{A91D5BC0-4531-4ACB-9578-F25E11833EBC}" type="presOf" srcId="{FDAC13BD-27BD-4BB9-AA6F-0770EE3EAE7A}" destId="{6A105C10-A28A-4558-A078-EF68D874B06A}" srcOrd="0" destOrd="0" presId="urn:microsoft.com/office/officeart/2018/2/layout/IconVerticalSolidList"/>
    <dgm:cxn modelId="{A9BAA2EB-9C61-4103-8891-834DCE958AB9}" type="presOf" srcId="{9B035D4B-B25F-4582-BFB2-A5D1F22E9908}" destId="{C6934D13-C7CD-46E4-B92B-09A7318F53B3}" srcOrd="0" destOrd="0" presId="urn:microsoft.com/office/officeart/2018/2/layout/IconVerticalSolidList"/>
    <dgm:cxn modelId="{90610DF3-218A-4124-BF90-4021A20EB00E}" srcId="{F04EB816-997D-40F5-A480-69CC1D29702B}" destId="{9B035D4B-B25F-4582-BFB2-A5D1F22E9908}" srcOrd="4" destOrd="0" parTransId="{556BE93B-67D1-4DC8-B604-2D4AEBEBB253}" sibTransId="{4A078680-9B11-45CE-AFEE-4427320128CC}"/>
    <dgm:cxn modelId="{2FD52F71-4CB7-40A7-B30E-B6B1CD655993}" type="presParOf" srcId="{062BDBB3-0A63-4781-9155-DAFC9947F451}" destId="{EE8B5659-E828-4FA6-8F48-3CFB09385631}" srcOrd="0" destOrd="0" presId="urn:microsoft.com/office/officeart/2018/2/layout/IconVerticalSolidList"/>
    <dgm:cxn modelId="{44E1B1ED-3E76-4402-B7C8-917BA3918EC5}" type="presParOf" srcId="{EE8B5659-E828-4FA6-8F48-3CFB09385631}" destId="{620D8573-FCE6-4EBD-85E8-D92E23E89398}" srcOrd="0" destOrd="0" presId="urn:microsoft.com/office/officeart/2018/2/layout/IconVerticalSolidList"/>
    <dgm:cxn modelId="{CC22741B-1199-4842-8861-237DDC8E573E}" type="presParOf" srcId="{EE8B5659-E828-4FA6-8F48-3CFB09385631}" destId="{0EE11235-B3B2-4D7E-BBE6-E0DB7A1EA76E}" srcOrd="1" destOrd="0" presId="urn:microsoft.com/office/officeart/2018/2/layout/IconVerticalSolidList"/>
    <dgm:cxn modelId="{E2E2DD93-5C0D-4B0E-BBD7-A3DFDB120FD3}" type="presParOf" srcId="{EE8B5659-E828-4FA6-8F48-3CFB09385631}" destId="{9E50F273-E8D9-4935-ACE9-3995E5B51EED}" srcOrd="2" destOrd="0" presId="urn:microsoft.com/office/officeart/2018/2/layout/IconVerticalSolidList"/>
    <dgm:cxn modelId="{29AB23D4-130A-4ED8-9C64-66E3DDED3EC3}" type="presParOf" srcId="{EE8B5659-E828-4FA6-8F48-3CFB09385631}" destId="{9C198AFE-88DA-4499-8B5B-BF319488B7A9}" srcOrd="3" destOrd="0" presId="urn:microsoft.com/office/officeart/2018/2/layout/IconVerticalSolidList"/>
    <dgm:cxn modelId="{4542799A-011B-460B-8884-D28A7335CCAA}" type="presParOf" srcId="{062BDBB3-0A63-4781-9155-DAFC9947F451}" destId="{468A8B95-9F2C-4548-9573-0FD123308BBA}" srcOrd="1" destOrd="0" presId="urn:microsoft.com/office/officeart/2018/2/layout/IconVerticalSolidList"/>
    <dgm:cxn modelId="{83524AD3-4396-45B8-8E3E-F8A8C59982B1}" type="presParOf" srcId="{062BDBB3-0A63-4781-9155-DAFC9947F451}" destId="{2FF1ACA9-E1AD-4EAA-BF53-31D1F667BB92}" srcOrd="2" destOrd="0" presId="urn:microsoft.com/office/officeart/2018/2/layout/IconVerticalSolidList"/>
    <dgm:cxn modelId="{A78226A8-CCAF-48D4-A1DD-806F0840ECA2}" type="presParOf" srcId="{2FF1ACA9-E1AD-4EAA-BF53-31D1F667BB92}" destId="{0E11CFF5-2475-46A6-A634-1FB1D7662A09}" srcOrd="0" destOrd="0" presId="urn:microsoft.com/office/officeart/2018/2/layout/IconVerticalSolidList"/>
    <dgm:cxn modelId="{6429517D-AA0A-4470-AC5A-B980B7DDB0CC}" type="presParOf" srcId="{2FF1ACA9-E1AD-4EAA-BF53-31D1F667BB92}" destId="{D8468502-0E8F-47C9-840A-04BB011469A4}" srcOrd="1" destOrd="0" presId="urn:microsoft.com/office/officeart/2018/2/layout/IconVerticalSolidList"/>
    <dgm:cxn modelId="{486AFDAB-74B6-4D6E-B766-922F63255A35}" type="presParOf" srcId="{2FF1ACA9-E1AD-4EAA-BF53-31D1F667BB92}" destId="{553A085B-3F17-4AAC-8C62-5986AD794A87}" srcOrd="2" destOrd="0" presId="urn:microsoft.com/office/officeart/2018/2/layout/IconVerticalSolidList"/>
    <dgm:cxn modelId="{6326F667-5B69-4545-A48D-BC48A9698473}" type="presParOf" srcId="{2FF1ACA9-E1AD-4EAA-BF53-31D1F667BB92}" destId="{3ECA9FC7-DC1C-4328-A571-D5D5BD5DD488}" srcOrd="3" destOrd="0" presId="urn:microsoft.com/office/officeart/2018/2/layout/IconVerticalSolidList"/>
    <dgm:cxn modelId="{B10944F3-30ED-4315-A683-392FD9B4B0B8}" type="presParOf" srcId="{062BDBB3-0A63-4781-9155-DAFC9947F451}" destId="{26E166D1-C88F-41E3-84AF-EEA6D93469A4}" srcOrd="3" destOrd="0" presId="urn:microsoft.com/office/officeart/2018/2/layout/IconVerticalSolidList"/>
    <dgm:cxn modelId="{84DB6B94-CDFA-44E5-9724-0E07D40B2A4D}" type="presParOf" srcId="{062BDBB3-0A63-4781-9155-DAFC9947F451}" destId="{98427D55-28CE-4622-90EB-15427BC464AD}" srcOrd="4" destOrd="0" presId="urn:microsoft.com/office/officeart/2018/2/layout/IconVerticalSolidList"/>
    <dgm:cxn modelId="{73913B82-D96A-4C47-A2B2-F45E4291ADB7}" type="presParOf" srcId="{98427D55-28CE-4622-90EB-15427BC464AD}" destId="{4EAA5D17-4A39-4830-A95A-49960E04476A}" srcOrd="0" destOrd="0" presId="urn:microsoft.com/office/officeart/2018/2/layout/IconVerticalSolidList"/>
    <dgm:cxn modelId="{FE0A99A8-36CC-4789-8593-DA2AEB19DF91}" type="presParOf" srcId="{98427D55-28CE-4622-90EB-15427BC464AD}" destId="{3DABEED3-9E55-41D8-AEA5-EEAD360AD505}" srcOrd="1" destOrd="0" presId="urn:microsoft.com/office/officeart/2018/2/layout/IconVerticalSolidList"/>
    <dgm:cxn modelId="{23CCF82A-A370-4870-BE1A-A9CE89C385B2}" type="presParOf" srcId="{98427D55-28CE-4622-90EB-15427BC464AD}" destId="{8896B23B-CA80-4E05-9787-1A466207008A}" srcOrd="2" destOrd="0" presId="urn:microsoft.com/office/officeart/2018/2/layout/IconVerticalSolidList"/>
    <dgm:cxn modelId="{AEFCC6DC-F82C-49A9-A896-A53A047AF20B}" type="presParOf" srcId="{98427D55-28CE-4622-90EB-15427BC464AD}" destId="{6A105C10-A28A-4558-A078-EF68D874B06A}" srcOrd="3" destOrd="0" presId="urn:microsoft.com/office/officeart/2018/2/layout/IconVerticalSolidList"/>
    <dgm:cxn modelId="{4C32B331-0816-496F-93CE-1710AFE2CD87}" type="presParOf" srcId="{062BDBB3-0A63-4781-9155-DAFC9947F451}" destId="{47E20EB9-CB3E-43D8-B4D7-1F60C5A15C6C}" srcOrd="5" destOrd="0" presId="urn:microsoft.com/office/officeart/2018/2/layout/IconVerticalSolidList"/>
    <dgm:cxn modelId="{B674C63C-A0F5-4F07-B8CC-071DBCD360AD}" type="presParOf" srcId="{062BDBB3-0A63-4781-9155-DAFC9947F451}" destId="{E9F51DCE-6DE8-46C3-AAC8-1BE0D7906131}" srcOrd="6" destOrd="0" presId="urn:microsoft.com/office/officeart/2018/2/layout/IconVerticalSolidList"/>
    <dgm:cxn modelId="{59D4CC82-C636-4C39-9A6F-A25DE34B85E7}" type="presParOf" srcId="{E9F51DCE-6DE8-46C3-AAC8-1BE0D7906131}" destId="{242AB1C0-5E9D-4166-8ABD-383EBAFBA207}" srcOrd="0" destOrd="0" presId="urn:microsoft.com/office/officeart/2018/2/layout/IconVerticalSolidList"/>
    <dgm:cxn modelId="{879D76DB-D402-4FB1-A95A-669BE75A648C}" type="presParOf" srcId="{E9F51DCE-6DE8-46C3-AAC8-1BE0D7906131}" destId="{49F00324-73F0-4CD5-B785-BABB85F60553}" srcOrd="1" destOrd="0" presId="urn:microsoft.com/office/officeart/2018/2/layout/IconVerticalSolidList"/>
    <dgm:cxn modelId="{05270ADF-7FDB-4C1D-8D91-E25C47E75760}" type="presParOf" srcId="{E9F51DCE-6DE8-46C3-AAC8-1BE0D7906131}" destId="{B8E46791-B3ED-48F2-92BF-0DA7E8711D44}" srcOrd="2" destOrd="0" presId="urn:microsoft.com/office/officeart/2018/2/layout/IconVerticalSolidList"/>
    <dgm:cxn modelId="{456D4DFF-6062-40CC-9002-5649BE86252E}" type="presParOf" srcId="{E9F51DCE-6DE8-46C3-AAC8-1BE0D7906131}" destId="{3CB29005-D8A0-4DB4-889B-AD0510A5C43B}" srcOrd="3" destOrd="0" presId="urn:microsoft.com/office/officeart/2018/2/layout/IconVerticalSolidList"/>
    <dgm:cxn modelId="{8FBCEA0A-658B-42A2-9A53-FC0E04B2019B}" type="presParOf" srcId="{062BDBB3-0A63-4781-9155-DAFC9947F451}" destId="{1D269168-6267-4C5F-8E48-616BECD59AB7}" srcOrd="7" destOrd="0" presId="urn:microsoft.com/office/officeart/2018/2/layout/IconVerticalSolidList"/>
    <dgm:cxn modelId="{03161134-6C77-4F28-A24F-D0E8DA47F9EC}" type="presParOf" srcId="{062BDBB3-0A63-4781-9155-DAFC9947F451}" destId="{4800F26D-48C3-48D7-BE43-3E085542F93E}" srcOrd="8" destOrd="0" presId="urn:microsoft.com/office/officeart/2018/2/layout/IconVerticalSolidList"/>
    <dgm:cxn modelId="{EC851430-96A6-4B70-8116-96344A427172}" type="presParOf" srcId="{4800F26D-48C3-48D7-BE43-3E085542F93E}" destId="{22C5BD96-0A12-4AC9-BFB9-CEE7D921572F}" srcOrd="0" destOrd="0" presId="urn:microsoft.com/office/officeart/2018/2/layout/IconVerticalSolidList"/>
    <dgm:cxn modelId="{05D82B6D-51E4-4963-A324-2119198250BF}" type="presParOf" srcId="{4800F26D-48C3-48D7-BE43-3E085542F93E}" destId="{375EF295-A82E-4DA4-9D2B-DE6D9B639473}" srcOrd="1" destOrd="0" presId="urn:microsoft.com/office/officeart/2018/2/layout/IconVerticalSolidList"/>
    <dgm:cxn modelId="{651AE1FA-7BE3-4D97-809B-698AACB3126E}" type="presParOf" srcId="{4800F26D-48C3-48D7-BE43-3E085542F93E}" destId="{EF66D965-44EF-44C4-A814-1EAC5881A2A4}" srcOrd="2" destOrd="0" presId="urn:microsoft.com/office/officeart/2018/2/layout/IconVerticalSolidList"/>
    <dgm:cxn modelId="{A1A66629-0E9B-4F59-856B-BA118DB41921}" type="presParOf" srcId="{4800F26D-48C3-48D7-BE43-3E085542F93E}" destId="{C6934D13-C7CD-46E4-B92B-09A7318F53B3}" srcOrd="3" destOrd="0" presId="urn:microsoft.com/office/officeart/2018/2/layout/IconVerticalSolidList"/>
    <dgm:cxn modelId="{11AFACC5-80C3-4BC5-9EEE-8E279FBFFE47}" type="presParOf" srcId="{062BDBB3-0A63-4781-9155-DAFC9947F451}" destId="{5FC67723-8024-4F7B-B154-D0EBFC6B46D4}" srcOrd="9" destOrd="0" presId="urn:microsoft.com/office/officeart/2018/2/layout/IconVerticalSolidList"/>
    <dgm:cxn modelId="{A489B672-E648-4070-BFDE-76896772E260}" type="presParOf" srcId="{062BDBB3-0A63-4781-9155-DAFC9947F451}" destId="{25CA4CA5-602E-406C-A9FC-947968842A86}" srcOrd="10" destOrd="0" presId="urn:microsoft.com/office/officeart/2018/2/layout/IconVerticalSolidList"/>
    <dgm:cxn modelId="{3ABBD399-4C1D-4110-A4D3-4488278F4202}" type="presParOf" srcId="{25CA4CA5-602E-406C-A9FC-947968842A86}" destId="{13202A6A-1C1B-4FC6-B48A-38969FEE0EDE}" srcOrd="0" destOrd="0" presId="urn:microsoft.com/office/officeart/2018/2/layout/IconVerticalSolidList"/>
    <dgm:cxn modelId="{C5C3BA75-CE03-4BDA-98D7-24D4A52385D3}" type="presParOf" srcId="{25CA4CA5-602E-406C-A9FC-947968842A86}" destId="{1778C600-592D-468E-94A0-8D103147DDA9}" srcOrd="1" destOrd="0" presId="urn:microsoft.com/office/officeart/2018/2/layout/IconVerticalSolidList"/>
    <dgm:cxn modelId="{86D8CA64-E0BE-44D0-B13D-02ED36715798}" type="presParOf" srcId="{25CA4CA5-602E-406C-A9FC-947968842A86}" destId="{0F79A2C6-9303-40E5-9BC4-EE67A89E669F}" srcOrd="2" destOrd="0" presId="urn:microsoft.com/office/officeart/2018/2/layout/IconVerticalSolidList"/>
    <dgm:cxn modelId="{ED9D7A5C-5DD2-49F9-9E8D-5BF62833DD32}" type="presParOf" srcId="{25CA4CA5-602E-406C-A9FC-947968842A86}" destId="{2FA4968F-A044-4453-A601-68123145F14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914B2F-2B3A-48CE-9499-893E6085D3C6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0DBA6F0-8F3F-4209-99DB-69A03CF24CC3}">
      <dgm:prSet/>
      <dgm:spPr/>
      <dgm:t>
        <a:bodyPr/>
        <a:lstStyle/>
        <a:p>
          <a:r>
            <a:rPr lang="en-US"/>
            <a:t>Google BigQuery - </a:t>
          </a:r>
          <a:r>
            <a:rPr lang="en-US" u="sng">
              <a:hlinkClick xmlns:r="http://schemas.openxmlformats.org/officeDocument/2006/relationships" r:id="rId1"/>
            </a:rPr>
            <a:t>Top 25 Google Search Terms</a:t>
          </a:r>
          <a:endParaRPr lang="en-US"/>
        </a:p>
      </dgm:t>
    </dgm:pt>
    <dgm:pt modelId="{E63671C9-A1C2-40DB-A85D-DA0D90BD823B}" type="parTrans" cxnId="{4364B7B5-6D8B-4DF5-B9D6-9373B182A0CC}">
      <dgm:prSet/>
      <dgm:spPr/>
      <dgm:t>
        <a:bodyPr/>
        <a:lstStyle/>
        <a:p>
          <a:endParaRPr lang="en-US"/>
        </a:p>
      </dgm:t>
    </dgm:pt>
    <dgm:pt modelId="{75C8F27F-C9E1-47D1-9A2C-15D78BAA97E7}" type="sibTrans" cxnId="{4364B7B5-6D8B-4DF5-B9D6-9373B182A0CC}">
      <dgm:prSet/>
      <dgm:spPr/>
      <dgm:t>
        <a:bodyPr/>
        <a:lstStyle/>
        <a:p>
          <a:endParaRPr lang="en-US"/>
        </a:p>
      </dgm:t>
    </dgm:pt>
    <dgm:pt modelId="{E78B2EE3-7FA3-4645-9558-5818936389C2}">
      <dgm:prSet/>
      <dgm:spPr/>
      <dgm:t>
        <a:bodyPr/>
        <a:lstStyle/>
        <a:p>
          <a:r>
            <a:rPr lang="en-US"/>
            <a:t>GDELT Event Database</a:t>
          </a:r>
        </a:p>
      </dgm:t>
    </dgm:pt>
    <dgm:pt modelId="{DEB5F5AF-7E03-4C52-9C24-AC6D1CFCD060}" type="parTrans" cxnId="{0C046032-E253-4020-B2F1-5BFD6944B0FC}">
      <dgm:prSet/>
      <dgm:spPr/>
      <dgm:t>
        <a:bodyPr/>
        <a:lstStyle/>
        <a:p>
          <a:endParaRPr lang="en-US"/>
        </a:p>
      </dgm:t>
    </dgm:pt>
    <dgm:pt modelId="{54F482F1-64FE-41A3-9FDF-B6096F0293FC}" type="sibTrans" cxnId="{0C046032-E253-4020-B2F1-5BFD6944B0FC}">
      <dgm:prSet/>
      <dgm:spPr/>
      <dgm:t>
        <a:bodyPr/>
        <a:lstStyle/>
        <a:p>
          <a:endParaRPr lang="en-US"/>
        </a:p>
      </dgm:t>
    </dgm:pt>
    <dgm:pt modelId="{DF20373A-2BED-4AD5-83D1-FFF8A6054F64}" type="pres">
      <dgm:prSet presAssocID="{06914B2F-2B3A-48CE-9499-893E6085D3C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E08D5A5-3E95-4A6E-B9CD-F3DDE57BF082}" type="pres">
      <dgm:prSet presAssocID="{60DBA6F0-8F3F-4209-99DB-69A03CF24CC3}" presName="hierRoot1" presStyleCnt="0"/>
      <dgm:spPr/>
    </dgm:pt>
    <dgm:pt modelId="{FC01247C-E075-4C7D-8F91-BFCE9D6C3BB0}" type="pres">
      <dgm:prSet presAssocID="{60DBA6F0-8F3F-4209-99DB-69A03CF24CC3}" presName="composite" presStyleCnt="0"/>
      <dgm:spPr/>
    </dgm:pt>
    <dgm:pt modelId="{1E0EB151-0D03-47E5-8A50-6ABDC2E9520C}" type="pres">
      <dgm:prSet presAssocID="{60DBA6F0-8F3F-4209-99DB-69A03CF24CC3}" presName="background" presStyleLbl="node0" presStyleIdx="0" presStyleCnt="2"/>
      <dgm:spPr/>
    </dgm:pt>
    <dgm:pt modelId="{13626BB6-A0BF-49F2-B2EB-71C3300EE0D0}" type="pres">
      <dgm:prSet presAssocID="{60DBA6F0-8F3F-4209-99DB-69A03CF24CC3}" presName="text" presStyleLbl="fgAcc0" presStyleIdx="0" presStyleCnt="2">
        <dgm:presLayoutVars>
          <dgm:chPref val="3"/>
        </dgm:presLayoutVars>
      </dgm:prSet>
      <dgm:spPr/>
    </dgm:pt>
    <dgm:pt modelId="{677E1478-7520-47BC-AB1D-86235BFFC997}" type="pres">
      <dgm:prSet presAssocID="{60DBA6F0-8F3F-4209-99DB-69A03CF24CC3}" presName="hierChild2" presStyleCnt="0"/>
      <dgm:spPr/>
    </dgm:pt>
    <dgm:pt modelId="{01D1DC99-1C56-4AF5-8E16-21510346DEC1}" type="pres">
      <dgm:prSet presAssocID="{E78B2EE3-7FA3-4645-9558-5818936389C2}" presName="hierRoot1" presStyleCnt="0"/>
      <dgm:spPr/>
    </dgm:pt>
    <dgm:pt modelId="{4DC7EB90-5E8B-40CF-97A2-C5D2CB017C66}" type="pres">
      <dgm:prSet presAssocID="{E78B2EE3-7FA3-4645-9558-5818936389C2}" presName="composite" presStyleCnt="0"/>
      <dgm:spPr/>
    </dgm:pt>
    <dgm:pt modelId="{4E5DB83A-FA5A-4253-9377-E3C556B05C56}" type="pres">
      <dgm:prSet presAssocID="{E78B2EE3-7FA3-4645-9558-5818936389C2}" presName="background" presStyleLbl="node0" presStyleIdx="1" presStyleCnt="2"/>
      <dgm:spPr/>
    </dgm:pt>
    <dgm:pt modelId="{C9ECECBD-19D7-4F48-8EBE-7DC3D496CDED}" type="pres">
      <dgm:prSet presAssocID="{E78B2EE3-7FA3-4645-9558-5818936389C2}" presName="text" presStyleLbl="fgAcc0" presStyleIdx="1" presStyleCnt="2">
        <dgm:presLayoutVars>
          <dgm:chPref val="3"/>
        </dgm:presLayoutVars>
      </dgm:prSet>
      <dgm:spPr/>
    </dgm:pt>
    <dgm:pt modelId="{1BFEDC3A-8054-433E-8821-CD159A177503}" type="pres">
      <dgm:prSet presAssocID="{E78B2EE3-7FA3-4645-9558-5818936389C2}" presName="hierChild2" presStyleCnt="0"/>
      <dgm:spPr/>
    </dgm:pt>
  </dgm:ptLst>
  <dgm:cxnLst>
    <dgm:cxn modelId="{6337D930-4EEB-4B25-881F-06E7BB8A829C}" type="presOf" srcId="{60DBA6F0-8F3F-4209-99DB-69A03CF24CC3}" destId="{13626BB6-A0BF-49F2-B2EB-71C3300EE0D0}" srcOrd="0" destOrd="0" presId="urn:microsoft.com/office/officeart/2005/8/layout/hierarchy1"/>
    <dgm:cxn modelId="{0C046032-E253-4020-B2F1-5BFD6944B0FC}" srcId="{06914B2F-2B3A-48CE-9499-893E6085D3C6}" destId="{E78B2EE3-7FA3-4645-9558-5818936389C2}" srcOrd="1" destOrd="0" parTransId="{DEB5F5AF-7E03-4C52-9C24-AC6D1CFCD060}" sibTransId="{54F482F1-64FE-41A3-9FDF-B6096F0293FC}"/>
    <dgm:cxn modelId="{9D01864B-E04E-4AC3-81A9-ED3164F9DDA0}" type="presOf" srcId="{06914B2F-2B3A-48CE-9499-893E6085D3C6}" destId="{DF20373A-2BED-4AD5-83D1-FFF8A6054F64}" srcOrd="0" destOrd="0" presId="urn:microsoft.com/office/officeart/2005/8/layout/hierarchy1"/>
    <dgm:cxn modelId="{4364B7B5-6D8B-4DF5-B9D6-9373B182A0CC}" srcId="{06914B2F-2B3A-48CE-9499-893E6085D3C6}" destId="{60DBA6F0-8F3F-4209-99DB-69A03CF24CC3}" srcOrd="0" destOrd="0" parTransId="{E63671C9-A1C2-40DB-A85D-DA0D90BD823B}" sibTransId="{75C8F27F-C9E1-47D1-9A2C-15D78BAA97E7}"/>
    <dgm:cxn modelId="{3D10DDCA-EE2F-4760-A798-9D9D022B67E4}" type="presOf" srcId="{E78B2EE3-7FA3-4645-9558-5818936389C2}" destId="{C9ECECBD-19D7-4F48-8EBE-7DC3D496CDED}" srcOrd="0" destOrd="0" presId="urn:microsoft.com/office/officeart/2005/8/layout/hierarchy1"/>
    <dgm:cxn modelId="{BD535F19-6BA9-415B-8B0A-203B8DDA7801}" type="presParOf" srcId="{DF20373A-2BED-4AD5-83D1-FFF8A6054F64}" destId="{6E08D5A5-3E95-4A6E-B9CD-F3DDE57BF082}" srcOrd="0" destOrd="0" presId="urn:microsoft.com/office/officeart/2005/8/layout/hierarchy1"/>
    <dgm:cxn modelId="{C9A6D85A-42F2-444E-8822-851CED697040}" type="presParOf" srcId="{6E08D5A5-3E95-4A6E-B9CD-F3DDE57BF082}" destId="{FC01247C-E075-4C7D-8F91-BFCE9D6C3BB0}" srcOrd="0" destOrd="0" presId="urn:microsoft.com/office/officeart/2005/8/layout/hierarchy1"/>
    <dgm:cxn modelId="{8E79E0F8-D851-475C-BBCC-B43EB9507825}" type="presParOf" srcId="{FC01247C-E075-4C7D-8F91-BFCE9D6C3BB0}" destId="{1E0EB151-0D03-47E5-8A50-6ABDC2E9520C}" srcOrd="0" destOrd="0" presId="urn:microsoft.com/office/officeart/2005/8/layout/hierarchy1"/>
    <dgm:cxn modelId="{103420DC-A7B3-4680-A936-64FF924C9117}" type="presParOf" srcId="{FC01247C-E075-4C7D-8F91-BFCE9D6C3BB0}" destId="{13626BB6-A0BF-49F2-B2EB-71C3300EE0D0}" srcOrd="1" destOrd="0" presId="urn:microsoft.com/office/officeart/2005/8/layout/hierarchy1"/>
    <dgm:cxn modelId="{8CEAF1F9-810D-43F9-A15D-153F37350E56}" type="presParOf" srcId="{6E08D5A5-3E95-4A6E-B9CD-F3DDE57BF082}" destId="{677E1478-7520-47BC-AB1D-86235BFFC997}" srcOrd="1" destOrd="0" presId="urn:microsoft.com/office/officeart/2005/8/layout/hierarchy1"/>
    <dgm:cxn modelId="{CB2A1D0E-6FC7-4D09-BBDC-254E7108D8D1}" type="presParOf" srcId="{DF20373A-2BED-4AD5-83D1-FFF8A6054F64}" destId="{01D1DC99-1C56-4AF5-8E16-21510346DEC1}" srcOrd="1" destOrd="0" presId="urn:microsoft.com/office/officeart/2005/8/layout/hierarchy1"/>
    <dgm:cxn modelId="{5BE5ACF7-7130-4940-BAA3-8AEDA6C10BD0}" type="presParOf" srcId="{01D1DC99-1C56-4AF5-8E16-21510346DEC1}" destId="{4DC7EB90-5E8B-40CF-97A2-C5D2CB017C66}" srcOrd="0" destOrd="0" presId="urn:microsoft.com/office/officeart/2005/8/layout/hierarchy1"/>
    <dgm:cxn modelId="{A92FC2D8-0F77-4D64-B15F-FB1084E146C7}" type="presParOf" srcId="{4DC7EB90-5E8B-40CF-97A2-C5D2CB017C66}" destId="{4E5DB83A-FA5A-4253-9377-E3C556B05C56}" srcOrd="0" destOrd="0" presId="urn:microsoft.com/office/officeart/2005/8/layout/hierarchy1"/>
    <dgm:cxn modelId="{564A81C1-EA0F-4C14-B446-EFD9689DE06B}" type="presParOf" srcId="{4DC7EB90-5E8B-40CF-97A2-C5D2CB017C66}" destId="{C9ECECBD-19D7-4F48-8EBE-7DC3D496CDED}" srcOrd="1" destOrd="0" presId="urn:microsoft.com/office/officeart/2005/8/layout/hierarchy1"/>
    <dgm:cxn modelId="{C9A405E2-425F-44B1-B49E-4E1DF5A9188D}" type="presParOf" srcId="{01D1DC99-1C56-4AF5-8E16-21510346DEC1}" destId="{1BFEDC3A-8054-433E-8821-CD159A17750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0D8573-FCE6-4EBD-85E8-D92E23E89398}">
      <dsp:nvSpPr>
        <dsp:cNvPr id="0" name=""/>
        <dsp:cNvSpPr/>
      </dsp:nvSpPr>
      <dsp:spPr>
        <a:xfrm>
          <a:off x="0" y="1305"/>
          <a:ext cx="7064195" cy="55630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E11235-B3B2-4D7E-BBE6-E0DB7A1EA76E}">
      <dsp:nvSpPr>
        <dsp:cNvPr id="0" name=""/>
        <dsp:cNvSpPr/>
      </dsp:nvSpPr>
      <dsp:spPr>
        <a:xfrm>
          <a:off x="168281" y="126473"/>
          <a:ext cx="305967" cy="3059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198AFE-88DA-4499-8B5B-BF319488B7A9}">
      <dsp:nvSpPr>
        <dsp:cNvPr id="0" name=""/>
        <dsp:cNvSpPr/>
      </dsp:nvSpPr>
      <dsp:spPr>
        <a:xfrm>
          <a:off x="642530" y="1305"/>
          <a:ext cx="6421664" cy="556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875" tIns="58875" rIns="58875" bIns="588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Load data sources</a:t>
          </a:r>
        </a:p>
      </dsp:txBody>
      <dsp:txXfrm>
        <a:off x="642530" y="1305"/>
        <a:ext cx="6421664" cy="556303"/>
      </dsp:txXfrm>
    </dsp:sp>
    <dsp:sp modelId="{0E11CFF5-2475-46A6-A634-1FB1D7662A09}">
      <dsp:nvSpPr>
        <dsp:cNvPr id="0" name=""/>
        <dsp:cNvSpPr/>
      </dsp:nvSpPr>
      <dsp:spPr>
        <a:xfrm>
          <a:off x="0" y="696685"/>
          <a:ext cx="7064195" cy="55630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468502-0E8F-47C9-840A-04BB011469A4}">
      <dsp:nvSpPr>
        <dsp:cNvPr id="0" name=""/>
        <dsp:cNvSpPr/>
      </dsp:nvSpPr>
      <dsp:spPr>
        <a:xfrm>
          <a:off x="168281" y="821853"/>
          <a:ext cx="305967" cy="3059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CA9FC7-DC1C-4328-A571-D5D5BD5DD488}">
      <dsp:nvSpPr>
        <dsp:cNvPr id="0" name=""/>
        <dsp:cNvSpPr/>
      </dsp:nvSpPr>
      <dsp:spPr>
        <a:xfrm>
          <a:off x="642530" y="696685"/>
          <a:ext cx="6421664" cy="556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875" tIns="58875" rIns="58875" bIns="588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 cleaning and tidying</a:t>
          </a:r>
        </a:p>
      </dsp:txBody>
      <dsp:txXfrm>
        <a:off x="642530" y="696685"/>
        <a:ext cx="6421664" cy="556303"/>
      </dsp:txXfrm>
    </dsp:sp>
    <dsp:sp modelId="{4EAA5D17-4A39-4830-A95A-49960E04476A}">
      <dsp:nvSpPr>
        <dsp:cNvPr id="0" name=""/>
        <dsp:cNvSpPr/>
      </dsp:nvSpPr>
      <dsp:spPr>
        <a:xfrm>
          <a:off x="0" y="1392064"/>
          <a:ext cx="7064195" cy="55630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ABEED3-9E55-41D8-AEA5-EEAD360AD505}">
      <dsp:nvSpPr>
        <dsp:cNvPr id="0" name=""/>
        <dsp:cNvSpPr/>
      </dsp:nvSpPr>
      <dsp:spPr>
        <a:xfrm>
          <a:off x="168281" y="1517233"/>
          <a:ext cx="305967" cy="3059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105C10-A28A-4558-A078-EF68D874B06A}">
      <dsp:nvSpPr>
        <dsp:cNvPr id="0" name=""/>
        <dsp:cNvSpPr/>
      </dsp:nvSpPr>
      <dsp:spPr>
        <a:xfrm>
          <a:off x="642530" y="1392064"/>
          <a:ext cx="6421664" cy="556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875" tIns="58875" rIns="58875" bIns="588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Tokenize terms &amp; Remove Stop Words</a:t>
          </a:r>
        </a:p>
      </dsp:txBody>
      <dsp:txXfrm>
        <a:off x="642530" y="1392064"/>
        <a:ext cx="6421664" cy="556303"/>
      </dsp:txXfrm>
    </dsp:sp>
    <dsp:sp modelId="{242AB1C0-5E9D-4166-8ABD-383EBAFBA207}">
      <dsp:nvSpPr>
        <dsp:cNvPr id="0" name=""/>
        <dsp:cNvSpPr/>
      </dsp:nvSpPr>
      <dsp:spPr>
        <a:xfrm>
          <a:off x="0" y="2087444"/>
          <a:ext cx="7064195" cy="55630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F00324-73F0-4CD5-B785-BABB85F60553}">
      <dsp:nvSpPr>
        <dsp:cNvPr id="0" name=""/>
        <dsp:cNvSpPr/>
      </dsp:nvSpPr>
      <dsp:spPr>
        <a:xfrm>
          <a:off x="168281" y="2212612"/>
          <a:ext cx="305967" cy="30596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B29005-D8A0-4DB4-889B-AD0510A5C43B}">
      <dsp:nvSpPr>
        <dsp:cNvPr id="0" name=""/>
        <dsp:cNvSpPr/>
      </dsp:nvSpPr>
      <dsp:spPr>
        <a:xfrm>
          <a:off x="642530" y="2087444"/>
          <a:ext cx="6421664" cy="556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875" tIns="58875" rIns="58875" bIns="588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Frequency Analysis</a:t>
          </a:r>
        </a:p>
      </dsp:txBody>
      <dsp:txXfrm>
        <a:off x="642530" y="2087444"/>
        <a:ext cx="6421664" cy="556303"/>
      </dsp:txXfrm>
    </dsp:sp>
    <dsp:sp modelId="{22C5BD96-0A12-4AC9-BFB9-CEE7D921572F}">
      <dsp:nvSpPr>
        <dsp:cNvPr id="0" name=""/>
        <dsp:cNvSpPr/>
      </dsp:nvSpPr>
      <dsp:spPr>
        <a:xfrm>
          <a:off x="0" y="2782824"/>
          <a:ext cx="7064195" cy="55630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5EF295-A82E-4DA4-9D2B-DE6D9B639473}">
      <dsp:nvSpPr>
        <dsp:cNvPr id="0" name=""/>
        <dsp:cNvSpPr/>
      </dsp:nvSpPr>
      <dsp:spPr>
        <a:xfrm>
          <a:off x="168281" y="2907992"/>
          <a:ext cx="305967" cy="30596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934D13-C7CD-46E4-B92B-09A7318F53B3}">
      <dsp:nvSpPr>
        <dsp:cNvPr id="0" name=""/>
        <dsp:cNvSpPr/>
      </dsp:nvSpPr>
      <dsp:spPr>
        <a:xfrm>
          <a:off x="642530" y="2782824"/>
          <a:ext cx="6421664" cy="556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875" tIns="58875" rIns="58875" bIns="588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LDA Modeling</a:t>
          </a:r>
        </a:p>
      </dsp:txBody>
      <dsp:txXfrm>
        <a:off x="642530" y="2782824"/>
        <a:ext cx="6421664" cy="556303"/>
      </dsp:txXfrm>
    </dsp:sp>
    <dsp:sp modelId="{13202A6A-1C1B-4FC6-B48A-38969FEE0EDE}">
      <dsp:nvSpPr>
        <dsp:cNvPr id="0" name=""/>
        <dsp:cNvSpPr/>
      </dsp:nvSpPr>
      <dsp:spPr>
        <a:xfrm>
          <a:off x="0" y="3478203"/>
          <a:ext cx="7064195" cy="55630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78C600-592D-468E-94A0-8D103147DDA9}">
      <dsp:nvSpPr>
        <dsp:cNvPr id="0" name=""/>
        <dsp:cNvSpPr/>
      </dsp:nvSpPr>
      <dsp:spPr>
        <a:xfrm>
          <a:off x="168281" y="3603372"/>
          <a:ext cx="305967" cy="30596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A4968F-A044-4453-A601-68123145F149}">
      <dsp:nvSpPr>
        <dsp:cNvPr id="0" name=""/>
        <dsp:cNvSpPr/>
      </dsp:nvSpPr>
      <dsp:spPr>
        <a:xfrm>
          <a:off x="642530" y="3478203"/>
          <a:ext cx="6421664" cy="556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875" tIns="58875" rIns="58875" bIns="588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Similiarity Score</a:t>
          </a:r>
        </a:p>
      </dsp:txBody>
      <dsp:txXfrm>
        <a:off x="642530" y="3478203"/>
        <a:ext cx="6421664" cy="5563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0EB151-0D03-47E5-8A50-6ABDC2E9520C}">
      <dsp:nvSpPr>
        <dsp:cNvPr id="0" name=""/>
        <dsp:cNvSpPr/>
      </dsp:nvSpPr>
      <dsp:spPr>
        <a:xfrm>
          <a:off x="1283" y="306590"/>
          <a:ext cx="4503883" cy="28599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3626BB6-A0BF-49F2-B2EB-71C3300EE0D0}">
      <dsp:nvSpPr>
        <dsp:cNvPr id="0" name=""/>
        <dsp:cNvSpPr/>
      </dsp:nvSpPr>
      <dsp:spPr>
        <a:xfrm>
          <a:off x="501714" y="782000"/>
          <a:ext cx="4503883" cy="28599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Google BigQuery - </a:t>
          </a:r>
          <a:r>
            <a:rPr lang="en-US" sz="4300" u="sng" kern="1200">
              <a:hlinkClick xmlns:r="http://schemas.openxmlformats.org/officeDocument/2006/relationships" r:id="rId1"/>
            </a:rPr>
            <a:t>Top 25 Google Search Terms</a:t>
          </a:r>
          <a:endParaRPr lang="en-US" sz="4300" kern="1200"/>
        </a:p>
      </dsp:txBody>
      <dsp:txXfrm>
        <a:off x="585480" y="865766"/>
        <a:ext cx="4336351" cy="2692433"/>
      </dsp:txXfrm>
    </dsp:sp>
    <dsp:sp modelId="{4E5DB83A-FA5A-4253-9377-E3C556B05C56}">
      <dsp:nvSpPr>
        <dsp:cNvPr id="0" name=""/>
        <dsp:cNvSpPr/>
      </dsp:nvSpPr>
      <dsp:spPr>
        <a:xfrm>
          <a:off x="5506029" y="306590"/>
          <a:ext cx="4503883" cy="28599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9ECECBD-19D7-4F48-8EBE-7DC3D496CDED}">
      <dsp:nvSpPr>
        <dsp:cNvPr id="0" name=""/>
        <dsp:cNvSpPr/>
      </dsp:nvSpPr>
      <dsp:spPr>
        <a:xfrm>
          <a:off x="6006460" y="782000"/>
          <a:ext cx="4503883" cy="28599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GDELT Event Database</a:t>
          </a:r>
        </a:p>
      </dsp:txBody>
      <dsp:txXfrm>
        <a:off x="6090226" y="865766"/>
        <a:ext cx="4336351" cy="26924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Discuss motivation</a:t>
            </a:r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67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US"/>
              <a:t>Stop words are words that should be excluded in text analysis, such as "the",</a:t>
            </a:r>
          </a:p>
          <a:p>
            <a:pPr>
              <a:spcBef>
                <a:spcPts val="1000"/>
              </a:spcBef>
            </a:pPr>
            <a:r>
              <a:rPr lang="en-US"/>
              <a:t>"a", "and", etc. Within the '</a:t>
            </a:r>
            <a:r>
              <a:rPr lang="en-US" err="1"/>
              <a:t>tidytext</a:t>
            </a:r>
            <a:r>
              <a:rPr lang="en-US"/>
              <a:t>' package, stop words can be removed in </a:t>
            </a:r>
            <a:endParaRPr lang="en-US">
              <a:ea typeface="Calibri"/>
              <a:cs typeface="Calibri"/>
            </a:endParaRPr>
          </a:p>
          <a:p>
            <a:pPr>
              <a:spcBef>
                <a:spcPts val="1000"/>
              </a:spcBef>
            </a:pPr>
            <a:r>
              <a:rPr lang="en-US"/>
              <a:t>multiple languages. In this analysis, stop words were removed in English and </a:t>
            </a:r>
          </a:p>
          <a:p>
            <a:r>
              <a:rPr lang="en-US"/>
              <a:t>Spanish.</a:t>
            </a:r>
            <a:br>
              <a:rPr lang="en-US">
                <a:ea typeface="Calibri"/>
                <a:cs typeface="+mn-lt"/>
              </a:rPr>
            </a:br>
            <a:br>
              <a:rPr lang="en-US">
                <a:ea typeface="Calibri"/>
                <a:cs typeface="+mn-lt"/>
              </a:rPr>
            </a:br>
            <a:r>
              <a:rPr lang="en-US"/>
              <a:t>In text mining, tokenization refers to breaking down text into smaller units.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The google search data was already broken in to short text, therefore, when </a:t>
            </a:r>
          </a:p>
          <a:p>
            <a:pPr>
              <a:spcBef>
                <a:spcPts val="1000"/>
              </a:spcBef>
            </a:pPr>
            <a:r>
              <a:rPr lang="en-US"/>
              <a:t>tokenizing the text, the unit of our text becomes a word. </a:t>
            </a:r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*Word Stemming* </a:t>
            </a:r>
          </a:p>
          <a:p>
            <a:r>
              <a:rPr lang="en-US"/>
              <a:t>Another technique that can be used in text mining is word stemming. When word 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stemming, it takes the text, or token, and reduces the term to the root form 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(also known as the stem). This can help normalize the terms, so that terms like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play, playing, played, plays, would all be stemmed to play. </a:t>
            </a:r>
            <a:endParaRPr lang="en-US">
              <a:ea typeface="Calibri"/>
              <a:cs typeface="Calibri"/>
            </a:endParaRPr>
          </a:p>
          <a:p>
            <a:endParaRPr lang="en-US"/>
          </a:p>
          <a:p>
            <a:r>
              <a:rPr lang="en-US"/>
              <a:t>*Document Term Matrix*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A document term matrix represents the frequency of terms that appear in the 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collect of text. </a:t>
            </a:r>
            <a:endParaRPr lang="en-US">
              <a:ea typeface="Calibri"/>
              <a:cs typeface="Calibri"/>
            </a:endParaRPr>
          </a:p>
          <a:p>
            <a:endParaRPr lang="en-US"/>
          </a:p>
          <a:p>
            <a:r>
              <a:rPr lang="en-US"/>
              <a:t>*Latent Dirichlet Allocation (LDA)* 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LDA is a topic modeling method that can be used to identify central topics and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distributions across a corpus.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 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**Corpus**: a corpus is a collection of text that is used in natural language 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processing.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 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In LDA, the value k is defined as the number of topics that appear in the corpus.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To determine k, some additional analysis should be completed. 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>
                <a:ea typeface="Calibri"/>
                <a:cs typeface="Calibri"/>
              </a:rPr>
              <a:t>This graph shows the coherence (shown in green), the residuals squared (shown in blue), and the log likelihood (shown in red).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An ideal k-value is one where the coherence and residuals squared are elevated, and the log likelihood value is elevated as well – however it is normal that it remains fairly consistent throughout. Given the results of this plot, we selected a k-value of 15. </a:t>
            </a:r>
          </a:p>
        </p:txBody>
      </p:sp>
    </p:spTree>
    <p:extLst>
      <p:ext uri="{BB962C8B-B14F-4D97-AF65-F5344CB8AC3E}">
        <p14:creationId xmlns:p14="http://schemas.microsoft.com/office/powerpoint/2010/main" val="177914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541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668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endParaRPr lang="en-US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8/10/relationships/comments" Target="../comments/modernComment_14B_ED44E61E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microsoft.com/office/2018/10/relationships/comments" Target="../comments/modernComment_14C_EDE6338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US"/>
              <a:t>Topic Modeling using google search and </a:t>
            </a:r>
            <a:r>
              <a:rPr lang="en-US" err="1"/>
              <a:t>gdelt</a:t>
            </a:r>
            <a:r>
              <a:rPr lang="en-US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457B9-0456-3B2A-659E-50EF6A8D3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CB5C1-A023-1621-7C19-4E0C1863E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48824-85B0-2618-159D-C5A944873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10C0E49-9F01-9425-A897-3465E2297F3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482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AEC4F-E711-8552-9C34-82C1514A1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2" name="Picture 1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0145852B-4358-0D40-EDEF-9A5C0DBBF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176" y="451347"/>
            <a:ext cx="10491107" cy="640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18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BCB6A-E4ED-591C-E5FA-8C730D7771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91D7DB-84C8-B924-EAB3-6BCABC382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62642"/>
            <a:ext cx="9144000" cy="639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55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32391C-B885-8D41-93F5-A60B0C88C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4361CB2-C16B-4715-51F4-1F590E5ED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27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4731E-F818-9881-EEB4-C856BCA84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7EBE47-2158-0D4F-BC88-DED287EAB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23E0C04-6DDC-C106-FFE7-849561E75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07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E15F52-4113-F3EA-166C-F77385B8F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BFE4E28-7D6A-04F0-B684-95DBB838B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049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11289-F742-E4E3-DE5A-9D9926A16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7F4F5-677E-DB85-03E9-0F2A823CA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Statistical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C4C76-EA27-C005-ABF7-AB7213F20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E692BD6-232A-7F3B-9552-208F4CBCE9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60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5" y="453425"/>
            <a:ext cx="8181121" cy="1598013"/>
          </a:xfrm>
        </p:spPr>
        <p:txBody>
          <a:bodyPr/>
          <a:lstStyle/>
          <a:p>
            <a:r>
              <a:rPr lang="en-US">
                <a:cs typeface="Arial"/>
              </a:rPr>
              <a:t>Topic Modeling – </a:t>
            </a:r>
            <a:br>
              <a:rPr lang="en-US">
                <a:cs typeface="Arial"/>
              </a:rPr>
            </a:br>
            <a:r>
              <a:rPr lang="en-US">
                <a:cs typeface="Arial"/>
              </a:rPr>
              <a:t>stop words &amp; Tokenization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11C33-898C-4414-4665-5136EB6FC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60565" y="2303029"/>
            <a:ext cx="7979837" cy="1312339"/>
          </a:xfrm>
        </p:spPr>
        <p:txBody>
          <a:bodyPr vert="horz" lIns="91440" tIns="0" rIns="91440" bIns="0" rtlCol="0" anchor="t">
            <a:normAutofit/>
          </a:bodyPr>
          <a:lstStyle/>
          <a:p>
            <a:pPr marL="342900" indent="-342900"/>
            <a:r>
              <a:rPr lang="en-US" sz="2400">
                <a:cs typeface="Sabon Next LT"/>
              </a:rPr>
              <a:t>Removed stop words (ex. "the", "a", "and", "de")</a:t>
            </a:r>
          </a:p>
          <a:p>
            <a:pPr marL="342900" indent="-342900"/>
            <a:r>
              <a:rPr lang="en-US" sz="2400">
                <a:cs typeface="Sabon Next LT"/>
              </a:rPr>
              <a:t>Tokenized the google searches so the data is at the word level.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C439AEC-59C2-D824-63D5-7DC2294DAC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39" r="34171" b="1136"/>
          <a:stretch/>
        </p:blipFill>
        <p:spPr>
          <a:xfrm>
            <a:off x="3560822" y="4142997"/>
            <a:ext cx="4019182" cy="1237495"/>
          </a:xfrm>
          <a:prstGeom prst="rect">
            <a:avLst/>
          </a:prstGeom>
        </p:spPr>
      </p:pic>
      <p:pic>
        <p:nvPicPr>
          <p:cNvPr id="6" name="Picture 5" descr="A close-up of a computer code&#10;&#10;AI-generated content may be incorrect.">
            <a:extLst>
              <a:ext uri="{FF2B5EF4-FFF2-40B4-BE49-F238E27FC236}">
                <a16:creationId xmlns:a16="http://schemas.microsoft.com/office/drawing/2014/main" id="{AFFFAB19-B846-A673-8AC6-4889AD0A6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075" y="4855684"/>
            <a:ext cx="429577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625" y="489579"/>
            <a:ext cx="7796464" cy="1222385"/>
          </a:xfrm>
        </p:spPr>
        <p:txBody>
          <a:bodyPr/>
          <a:lstStyle/>
          <a:p>
            <a:r>
              <a:rPr lang="en-US"/>
              <a:t>LDA Modeling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33680A80-5C61-DD02-1119-0565C0AD53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0876" y="1972349"/>
            <a:ext cx="7267479" cy="1118036"/>
          </a:xfrm>
        </p:spPr>
        <p:txBody>
          <a:bodyPr vert="horz" lIns="91440" tIns="0" rIns="91440" bIns="0" rtlCol="0" anchor="t">
            <a:normAutofit/>
          </a:bodyPr>
          <a:lstStyle/>
          <a:p>
            <a:pPr marL="285750" indent="-285750">
              <a:buChar char="•"/>
            </a:pPr>
            <a:r>
              <a:rPr lang="en-US"/>
              <a:t>Word Stem</a:t>
            </a:r>
          </a:p>
          <a:p>
            <a:pPr marL="285750" indent="-285750">
              <a:buChar char="•"/>
            </a:pPr>
            <a:r>
              <a:rPr lang="en-US">
                <a:cs typeface="Sabon Next LT"/>
              </a:rPr>
              <a:t>Document Term Matrix</a:t>
            </a:r>
          </a:p>
          <a:p>
            <a:pPr marL="283210" lvl="1" indent="-283210"/>
            <a:r>
              <a:rPr lang="en-US"/>
              <a:t>K-value</a:t>
            </a:r>
            <a:endParaRPr lang="en-US">
              <a:cs typeface="Sabon Next LT"/>
            </a:endParaRPr>
          </a:p>
        </p:txBody>
      </p:sp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0C2589E4-31DE-63D4-D19B-0C73D3636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17" y="3456836"/>
            <a:ext cx="7548292" cy="247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95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55F2D4-C20E-BEBC-1CCF-4449B045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3" y="353071"/>
            <a:ext cx="7631709" cy="683413"/>
          </a:xfrm>
        </p:spPr>
        <p:txBody>
          <a:bodyPr/>
          <a:lstStyle/>
          <a:p>
            <a:r>
              <a:rPr lang="en-US"/>
              <a:t>Determining K-value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CE1B8-1C92-D6D2-444B-652DB90E8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2" name="Picture 1" descr="A graph showing the tuning line&#10;&#10;AI-generated content may be incorrect.">
            <a:extLst>
              <a:ext uri="{FF2B5EF4-FFF2-40B4-BE49-F238E27FC236}">
                <a16:creationId xmlns:a16="http://schemas.microsoft.com/office/drawing/2014/main" id="{573C4137-A5DA-E07D-B3FD-88A9900D9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571" y="1292678"/>
            <a:ext cx="7102930" cy="534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19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000"/>
              <a:t>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8F63A3B-78C7-47BE-AE5E-E10140E04643}" type="slidenum">
              <a:rPr lang="en-US" sz="1100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 sz="110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EACBB5E-0AB7-F71C-4884-60F12E87EDB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0056930"/>
              </p:ext>
            </p:extLst>
          </p:nvPr>
        </p:nvGraphicFramePr>
        <p:xfrm>
          <a:off x="914400" y="2303463"/>
          <a:ext cx="7064195" cy="4035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43EC8A-1733-CCF7-081F-EB4667CB3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932237" cy="1524662"/>
          </a:xfrm>
        </p:spPr>
        <p:txBody>
          <a:bodyPr anchor="b">
            <a:normAutofit/>
          </a:bodyPr>
          <a:lstStyle/>
          <a:p>
            <a:r>
              <a:rPr lang="en-US"/>
              <a:t>Results – LDA Modeling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69D854-FB65-0E93-CFE2-041F7C41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8475" y="457199"/>
            <a:ext cx="987552" cy="24450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8F63A3B-78C7-47BE-AE5E-E10140E04643}" type="slidenum">
              <a:rPr lang="en-US" sz="1100" smtClean="0"/>
              <a:pPr>
                <a:lnSpc>
                  <a:spcPct val="90000"/>
                </a:lnSpc>
                <a:spcAft>
                  <a:spcPts val="600"/>
                </a:spcAft>
              </a:pPr>
              <a:t>20</a:t>
            </a:fld>
            <a:endParaRPr lang="en-US" sz="1100"/>
          </a:p>
        </p:txBody>
      </p: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E7BA58C5-8F71-7EFF-7AAB-3C391CF30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187" y="960189"/>
            <a:ext cx="6242839" cy="46821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72101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57250-726E-A965-8F57-B352C216F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4" y="785421"/>
            <a:ext cx="9875463" cy="999746"/>
          </a:xfrm>
        </p:spPr>
        <p:txBody>
          <a:bodyPr/>
          <a:lstStyle/>
          <a:p>
            <a:r>
              <a:rPr lang="en-US" err="1"/>
              <a:t>Levenshtein</a:t>
            </a:r>
            <a:r>
              <a:rPr lang="en-US"/>
              <a:t> Distance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C25E8B-EB31-2D41-6D2A-0F060ED9F21A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358188" y="1989561"/>
            <a:ext cx="3393086" cy="287887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/>
              <a:t>AKA - edit distance-based algorithm</a:t>
            </a:r>
          </a:p>
          <a:p>
            <a:pPr marL="0" indent="0">
              <a:buNone/>
            </a:pPr>
            <a:r>
              <a:rPr lang="en-US"/>
              <a:t>A string metric for measuring the difference between two sequences.</a:t>
            </a:r>
          </a:p>
          <a:p>
            <a:pPr marL="0" indent="0">
              <a:buNone/>
            </a:pPr>
            <a:r>
              <a:rPr lang="en-US"/>
              <a:t> The distance between two words is the minimum number of single-character edits (insertions, deletions or substitutions) required to change one word into the other.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ECDFE-524C-E61F-B1CA-250488087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Picture 5" descr="A close-up of a graph&#10;&#10;AI-generated content may be incorrect.">
            <a:extLst>
              <a:ext uri="{FF2B5EF4-FFF2-40B4-BE49-F238E27FC236}">
                <a16:creationId xmlns:a16="http://schemas.microsoft.com/office/drawing/2014/main" id="{38447AFA-3239-5E8E-0E4E-E6188BF95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951" y="1989561"/>
            <a:ext cx="6381750" cy="446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206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8621D-61F6-D5F0-431D-457049458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436622"/>
            <a:ext cx="9879437" cy="980844"/>
          </a:xfrm>
        </p:spPr>
        <p:txBody>
          <a:bodyPr/>
          <a:lstStyle/>
          <a:p>
            <a:r>
              <a:rPr lang="en-US"/>
              <a:t>Jaro–Winkler Distance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87EFD-17E3-E0F0-0115-9D8D12496B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92218" y="2832114"/>
            <a:ext cx="2975217" cy="2301826"/>
          </a:xfrm>
        </p:spPr>
        <p:txBody>
          <a:bodyPr/>
          <a:lstStyle/>
          <a:p>
            <a:r>
              <a:rPr lang="en-US"/>
              <a:t>A string metric measuring the edit distance between two sequences.</a:t>
            </a:r>
          </a:p>
          <a:p>
            <a:r>
              <a:rPr lang="en-US"/>
              <a:t>The distance takes into account the number of matching characters and the order in which they appear.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35175-AFB4-4EFD-BBDD-9736925414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9" name="Content Placeholder 8" descr="A graph of a bar graph&#10;&#10;AI-generated content may be incorrect.">
            <a:extLst>
              <a:ext uri="{FF2B5EF4-FFF2-40B4-BE49-F238E27FC236}">
                <a16:creationId xmlns:a16="http://schemas.microsoft.com/office/drawing/2014/main" id="{43C91125-DE2F-2C68-8CAB-0EBE1085098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67435" y="1500417"/>
            <a:ext cx="7258591" cy="5078493"/>
          </a:xfrm>
        </p:spPr>
      </p:pic>
    </p:spTree>
    <p:extLst>
      <p:ext uri="{BB962C8B-B14F-4D97-AF65-F5344CB8AC3E}">
        <p14:creationId xmlns:p14="http://schemas.microsoft.com/office/powerpoint/2010/main" val="402972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D62608-F5E4-7EC0-5EF0-4F988DDD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809" y="-105507"/>
            <a:ext cx="7043617" cy="2520217"/>
          </a:xfrm>
        </p:spPr>
        <p:txBody>
          <a:bodyPr anchor="b">
            <a:normAutofit/>
          </a:bodyPr>
          <a:lstStyle/>
          <a:p>
            <a:r>
              <a:rPr lang="en-US"/>
              <a:t>Conclusion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FAD14-1AAA-8CDA-A49B-523FD6C66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288BD9B8-D6A6-D55A-830D-4D3CC2DC3933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364808" y="2718485"/>
            <a:ext cx="7072372" cy="3867665"/>
          </a:xfrm>
        </p:spPr>
        <p:txBody>
          <a:bodyPr vert="horz" lIns="91440" tIns="0" rIns="91440" bIns="0" rtlCol="0" anchor="t">
            <a:no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Char char="•"/>
            </a:pPr>
            <a:r>
              <a:rPr lang="en-US" sz="2000">
                <a:cs typeface="Sabon Next LT"/>
              </a:rPr>
              <a:t>Difficult to classify topics for short text, LDA modeling is more ideal for larger corpuses &amp; sentences.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000">
              <a:cs typeface="Sabon Next LT"/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Char char="•"/>
            </a:pPr>
            <a:r>
              <a:rPr lang="en-US" sz="2000">
                <a:cs typeface="Sabon Next LT"/>
              </a:rPr>
              <a:t>Google searches can indicate public interest in current event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Char char="•"/>
            </a:pPr>
            <a:endParaRPr lang="en-US" sz="1000">
              <a:cs typeface="Sabon Next LT"/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Char char="•"/>
            </a:pPr>
            <a:r>
              <a:rPr lang="en-US" sz="2000">
                <a:cs typeface="Sabon Next LT"/>
              </a:rPr>
              <a:t>If we had more time, would consider a different modeling approach, such as STM, and apply additional NLP methods to the GDELT data.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Char char="•"/>
            </a:pPr>
            <a:endParaRPr lang="en-US" sz="1000">
              <a:cs typeface="Sabon Next LT"/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Char char="•"/>
            </a:pPr>
            <a:r>
              <a:rPr lang="en-US" sz="2000">
                <a:cs typeface="Sabon Next LT"/>
              </a:rPr>
              <a:t>High string similarity between Google rising terms and events occurred for globally recognized or major national events</a:t>
            </a:r>
          </a:p>
          <a:p>
            <a:pPr marL="690372" lvl="1" indent="-342900"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cs typeface="Sabon Next LT"/>
              </a:rPr>
              <a:t>Further analysis on different string similarity methods or keyword extraction will assist with string size differences</a:t>
            </a:r>
          </a:p>
        </p:txBody>
      </p:sp>
    </p:spTree>
    <p:extLst>
      <p:ext uri="{BB962C8B-B14F-4D97-AF65-F5344CB8AC3E}">
        <p14:creationId xmlns:p14="http://schemas.microsoft.com/office/powerpoint/2010/main" val="2498021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395C5-23F1-B6FE-436D-917137DC1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Acquisition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4555D-E0CD-8475-9D3B-8E575A467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608E3F-8F4B-71F2-9675-D866BE5743B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14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10511627" cy="1012785"/>
          </a:xfrm>
        </p:spPr>
        <p:txBody>
          <a:bodyPr anchor="b">
            <a:normAutofit/>
          </a:bodyPr>
          <a:lstStyle/>
          <a:p>
            <a:r>
              <a:rPr lang="en-US"/>
              <a:t>Data </a:t>
            </a:r>
            <a:r>
              <a:rPr lang="en-US">
                <a:solidFill>
                  <a:srgbClr val="1F2C8F"/>
                </a:solidFill>
              </a:rPr>
              <a:t>sources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C9D11D57-66F9-F4A9-ECE4-664337F81F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graphicFrame>
        <p:nvGraphicFramePr>
          <p:cNvPr id="14" name="Content Placeholder 3">
            <a:extLst>
              <a:ext uri="{FF2B5EF4-FFF2-40B4-BE49-F238E27FC236}">
                <a16:creationId xmlns:a16="http://schemas.microsoft.com/office/drawing/2014/main" id="{229DEB20-1280-5240-12AE-062E63823495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876970831"/>
              </p:ext>
            </p:extLst>
          </p:nvPr>
        </p:nvGraphicFramePr>
        <p:xfrm>
          <a:off x="914400" y="2316067"/>
          <a:ext cx="10511627" cy="39485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EE247-F6AE-BCA8-128B-EBB055571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098" y="691933"/>
            <a:ext cx="10522066" cy="614899"/>
          </a:xfrm>
        </p:spPr>
        <p:txBody>
          <a:bodyPr/>
          <a:lstStyle/>
          <a:p>
            <a:r>
              <a:rPr lang="en-US" sz="2800" b="0">
                <a:ea typeface="+mj-lt"/>
                <a:cs typeface="+mj-lt"/>
              </a:rPr>
              <a:t>Google Cloud Authentication </a:t>
            </a:r>
            <a:br>
              <a:rPr lang="en-US" sz="2800" b="0">
                <a:ea typeface="+mj-lt"/>
                <a:cs typeface="+mj-lt"/>
              </a:rPr>
            </a:br>
            <a:r>
              <a:rPr lang="en-US" sz="2800" b="0">
                <a:ea typeface="+mj-lt"/>
                <a:cs typeface="+mj-lt"/>
              </a:rPr>
              <a:t>&amp; Project Setup</a:t>
            </a:r>
            <a:endParaRPr lang="en-US" sz="2800" b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4C35D-8A1B-4538-5220-9E48ED862A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1626" y="1471635"/>
            <a:ext cx="3989031" cy="4961077"/>
          </a:xfrm>
        </p:spPr>
        <p:txBody>
          <a:bodyPr vert="horz" lIns="91440" tIns="91440" rIns="91440" bIns="91440" rtlCol="0" anchor="t">
            <a:normAutofit/>
          </a:bodyPr>
          <a:lstStyle/>
          <a:p>
            <a:pPr marL="347345" indent="-347345">
              <a:buNone/>
            </a:pPr>
            <a:r>
              <a:rPr lang="en-US" sz="2000" b="1">
                <a:ea typeface="+mn-lt"/>
                <a:cs typeface="+mn-lt"/>
              </a:rPr>
              <a:t>Project Setup  </a:t>
            </a:r>
            <a:endParaRPr lang="en-US" sz="2000" b="1">
              <a:cs typeface="Sabon Next LT"/>
            </a:endParaRPr>
          </a:p>
          <a:p>
            <a:pPr marL="347345" indent="-347345">
              <a:buNone/>
            </a:pPr>
            <a:r>
              <a:rPr lang="en-US" sz="1400" b="1">
                <a:ea typeface="+mn-lt"/>
                <a:cs typeface="+mn-lt"/>
              </a:rPr>
              <a:t>• </a:t>
            </a:r>
            <a:r>
              <a:rPr lang="en-US" sz="1400">
                <a:ea typeface="+mn-lt"/>
                <a:cs typeface="+mn-lt"/>
              </a:rPr>
              <a:t>Created GCP project:</a:t>
            </a:r>
            <a:r>
              <a:rPr lang="en-US" sz="1600" b="1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b="1">
                <a:solidFill>
                  <a:schemeClr val="tx1"/>
                </a:solidFill>
                <a:highlight>
                  <a:srgbClr val="B2B1B0"/>
                </a:highlight>
                <a:ea typeface="+mn-lt"/>
                <a:cs typeface="+mn-lt"/>
              </a:rPr>
              <a:t>DATA607FinalProject </a:t>
            </a:r>
            <a:r>
              <a:rPr lang="en-US" sz="1400" b="1">
                <a:ea typeface="+mn-lt"/>
                <a:cs typeface="+mn-lt"/>
              </a:rPr>
              <a:t> </a:t>
            </a:r>
            <a:endParaRPr lang="en-US" sz="1400" b="1">
              <a:cs typeface="Sabon Next LT"/>
            </a:endParaRPr>
          </a:p>
          <a:p>
            <a:pPr marL="347345" indent="-347345">
              <a:buNone/>
            </a:pPr>
            <a:r>
              <a:rPr lang="en-US" sz="1400" b="1">
                <a:ea typeface="+mn-lt"/>
                <a:cs typeface="+mn-lt"/>
              </a:rPr>
              <a:t>• </a:t>
            </a:r>
            <a:r>
              <a:rPr lang="en-US" sz="1400">
                <a:ea typeface="+mn-lt"/>
                <a:cs typeface="+mn-lt"/>
              </a:rPr>
              <a:t>Enabled </a:t>
            </a:r>
            <a:r>
              <a:rPr lang="en-US" sz="1400" err="1">
                <a:ea typeface="+mn-lt"/>
                <a:cs typeface="+mn-lt"/>
              </a:rPr>
              <a:t>BigQuery</a:t>
            </a:r>
            <a:r>
              <a:rPr lang="en-US" sz="1400">
                <a:ea typeface="+mn-lt"/>
                <a:cs typeface="+mn-lt"/>
              </a:rPr>
              <a:t> &amp; IAM APIs  </a:t>
            </a:r>
            <a:endParaRPr lang="en-US" sz="1400">
              <a:cs typeface="Sabon Next LT"/>
            </a:endParaRPr>
          </a:p>
          <a:p>
            <a:pPr marL="347345" indent="-347345">
              <a:buNone/>
            </a:pPr>
            <a:r>
              <a:rPr lang="en-US" sz="1400">
                <a:ea typeface="+mn-lt"/>
                <a:cs typeface="+mn-lt"/>
              </a:rPr>
              <a:t>• Created service account:</a:t>
            </a:r>
            <a:r>
              <a:rPr lang="en-US" sz="1600" b="1">
                <a:ea typeface="+mn-lt"/>
                <a:cs typeface="+mn-lt"/>
              </a:rPr>
              <a:t> </a:t>
            </a:r>
            <a:r>
              <a:rPr lang="en-US" sz="1600" b="1" err="1">
                <a:solidFill>
                  <a:schemeClr val="tx1"/>
                </a:solidFill>
                <a:highlight>
                  <a:srgbClr val="B2B1B0"/>
                </a:highlight>
                <a:ea typeface="+mn-lt"/>
                <a:cs typeface="+mn-lt"/>
              </a:rPr>
              <a:t>bq</a:t>
            </a:r>
            <a:r>
              <a:rPr lang="en-US" sz="1600" b="1">
                <a:solidFill>
                  <a:schemeClr val="tx1"/>
                </a:solidFill>
                <a:highlight>
                  <a:srgbClr val="B2B1B0"/>
                </a:highlight>
                <a:ea typeface="+mn-lt"/>
                <a:cs typeface="+mn-lt"/>
              </a:rPr>
              <a:t>-r-access</a:t>
            </a:r>
            <a:endParaRPr lang="en-US" sz="1600" b="1">
              <a:solidFill>
                <a:schemeClr val="tx1"/>
              </a:solidFill>
              <a:highlight>
                <a:srgbClr val="B2B1B0"/>
              </a:highlight>
              <a:cs typeface="Sabon Next LT"/>
            </a:endParaRPr>
          </a:p>
          <a:p>
            <a:pPr marL="347345" indent="-347345">
              <a:buNone/>
            </a:pPr>
            <a:endParaRPr lang="en-US" b="1">
              <a:cs typeface="Sabon Next LT"/>
            </a:endParaRPr>
          </a:p>
          <a:p>
            <a:pPr marL="347345" indent="-347345">
              <a:buNone/>
            </a:pPr>
            <a:r>
              <a:rPr lang="en-US" sz="2000" b="1">
                <a:ea typeface="+mn-lt"/>
                <a:cs typeface="+mn-lt"/>
              </a:rPr>
              <a:t>Access &amp; Collaboration  </a:t>
            </a:r>
            <a:endParaRPr lang="en-US" sz="2000" b="1">
              <a:cs typeface="Sabon Next LT"/>
            </a:endParaRPr>
          </a:p>
          <a:p>
            <a:pPr marL="347345" indent="-347345">
              <a:buNone/>
            </a:pPr>
            <a:r>
              <a:rPr lang="en-US" sz="1400" b="1">
                <a:ea typeface="+mn-lt"/>
                <a:cs typeface="+mn-lt"/>
              </a:rPr>
              <a:t>• </a:t>
            </a:r>
            <a:r>
              <a:rPr lang="en-US" sz="1400">
                <a:ea typeface="+mn-lt"/>
                <a:cs typeface="+mn-lt"/>
              </a:rPr>
              <a:t>Assigned all team members </a:t>
            </a:r>
            <a:r>
              <a:rPr lang="en-US" sz="1400" b="1">
                <a:solidFill>
                  <a:srgbClr val="C00000"/>
                </a:solidFill>
                <a:ea typeface="+mn-lt"/>
                <a:cs typeface="+mn-lt"/>
              </a:rPr>
              <a:t>Owner</a:t>
            </a:r>
            <a:r>
              <a:rPr lang="en-US" sz="1400">
                <a:ea typeface="+mn-lt"/>
                <a:cs typeface="+mn-lt"/>
              </a:rPr>
              <a:t> role  </a:t>
            </a:r>
            <a:endParaRPr lang="en-US" sz="1400">
              <a:cs typeface="Sabon Next LT"/>
            </a:endParaRPr>
          </a:p>
          <a:p>
            <a:pPr marL="347345" indent="-347345">
              <a:buNone/>
            </a:pPr>
            <a:r>
              <a:rPr lang="en-US" sz="1400" b="1">
                <a:ea typeface="+mn-lt"/>
                <a:cs typeface="+mn-lt"/>
              </a:rPr>
              <a:t>• </a:t>
            </a:r>
            <a:r>
              <a:rPr lang="en-US" sz="1400">
                <a:ea typeface="+mn-lt"/>
                <a:cs typeface="+mn-lt"/>
              </a:rPr>
              <a:t>Shared JSON service key for R authentication  </a:t>
            </a:r>
            <a:endParaRPr lang="en-US" sz="1400">
              <a:cs typeface="Sabon Next LT"/>
            </a:endParaRPr>
          </a:p>
          <a:p>
            <a:pPr marL="347345" indent="-347345">
              <a:buNone/>
            </a:pPr>
            <a:r>
              <a:rPr lang="en-US" sz="1400" b="1">
                <a:ea typeface="+mn-lt"/>
                <a:cs typeface="+mn-lt"/>
              </a:rPr>
              <a:t>• </a:t>
            </a:r>
            <a:r>
              <a:rPr lang="en-US" sz="1400">
                <a:ea typeface="+mn-lt"/>
                <a:cs typeface="+mn-lt"/>
              </a:rPr>
              <a:t>Used </a:t>
            </a:r>
            <a:r>
              <a:rPr lang="en-US" sz="1400" b="1" err="1">
                <a:solidFill>
                  <a:schemeClr val="tx1"/>
                </a:solidFill>
                <a:highlight>
                  <a:srgbClr val="B2B1B0"/>
                </a:highlight>
                <a:ea typeface="+mn-lt"/>
                <a:cs typeface="+mn-lt"/>
              </a:rPr>
              <a:t>bigrquery</a:t>
            </a:r>
            <a:r>
              <a:rPr lang="en-US" sz="1400" b="1">
                <a:solidFill>
                  <a:schemeClr val="tx1"/>
                </a:solidFill>
                <a:highlight>
                  <a:srgbClr val="B2B1B0"/>
                </a:highlight>
                <a:ea typeface="+mn-lt"/>
                <a:cs typeface="+mn-lt"/>
              </a:rPr>
              <a:t>::</a:t>
            </a:r>
            <a:r>
              <a:rPr lang="en-US" sz="1400" b="1" err="1">
                <a:solidFill>
                  <a:schemeClr val="tx1"/>
                </a:solidFill>
                <a:highlight>
                  <a:srgbClr val="B2B1B0"/>
                </a:highlight>
                <a:ea typeface="+mn-lt"/>
                <a:cs typeface="+mn-lt"/>
              </a:rPr>
              <a:t>bq_auth</a:t>
            </a:r>
            <a:r>
              <a:rPr lang="en-US" sz="1400" b="1">
                <a:solidFill>
                  <a:schemeClr val="tx1"/>
                </a:solidFill>
                <a:highlight>
                  <a:srgbClr val="B2B1B0"/>
                </a:highlight>
                <a:ea typeface="+mn-lt"/>
                <a:cs typeface="+mn-lt"/>
              </a:rPr>
              <a:t>()</a:t>
            </a:r>
            <a:r>
              <a:rPr lang="en-US" sz="1400">
                <a:ea typeface="+mn-lt"/>
                <a:cs typeface="+mn-lt"/>
              </a:rPr>
              <a:t> in R</a:t>
            </a:r>
            <a:endParaRPr lang="en-US" sz="1400">
              <a:cs typeface="Sabon Next LT"/>
            </a:endParaRPr>
          </a:p>
          <a:p>
            <a:pPr marL="347345" indent="-347345">
              <a:buNone/>
            </a:pPr>
            <a:endParaRPr lang="en-US" b="1">
              <a:cs typeface="Sabon Next LT"/>
            </a:endParaRPr>
          </a:p>
          <a:p>
            <a:pPr marL="347345" indent="-347345">
              <a:buNone/>
            </a:pPr>
            <a:r>
              <a:rPr lang="en-US" sz="2000" b="1">
                <a:ea typeface="+mn-lt"/>
                <a:cs typeface="+mn-lt"/>
              </a:rPr>
              <a:t>Monitoring  </a:t>
            </a:r>
            <a:endParaRPr lang="en-US" sz="2000" b="1">
              <a:cs typeface="Sabon Next LT"/>
            </a:endParaRPr>
          </a:p>
          <a:p>
            <a:pPr marL="0" indent="0">
              <a:buNone/>
            </a:pPr>
            <a:r>
              <a:rPr lang="en-US" sz="1200" b="1">
                <a:ea typeface="+mn-lt"/>
                <a:cs typeface="+mn-lt"/>
              </a:rPr>
              <a:t>•</a:t>
            </a:r>
            <a:r>
              <a:rPr lang="en-US" sz="1400">
                <a:ea typeface="+mn-lt"/>
                <a:cs typeface="+mn-lt"/>
              </a:rPr>
              <a:t> API usage checked via GCP dashboard </a:t>
            </a:r>
            <a:endParaRPr lang="en-US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7A0309-4211-BBC5-CD1F-FD20348752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1072DC-F808-E562-A6F1-1A37E7A8D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205" y="2359968"/>
            <a:ext cx="7699295" cy="17315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533D11-E083-B705-2ACE-368953CD07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9259" r="267" b="370"/>
          <a:stretch/>
        </p:blipFill>
        <p:spPr>
          <a:xfrm>
            <a:off x="4199738" y="4613415"/>
            <a:ext cx="7414530" cy="130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5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F58E9-1EB1-DFAE-E30D-515DCF602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959" y="579873"/>
            <a:ext cx="10522065" cy="449114"/>
          </a:xfrm>
        </p:spPr>
        <p:txBody>
          <a:bodyPr/>
          <a:lstStyle/>
          <a:p>
            <a:r>
              <a:rPr lang="en-US" sz="2800" b="0">
                <a:ea typeface="+mj-lt"/>
                <a:cs typeface="+mj-lt"/>
              </a:rPr>
              <a:t>Google Trends: Querying &amp; Processing</a:t>
            </a:r>
            <a:endParaRPr lang="en-US" sz="2800" b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104CB-3704-063B-DFE1-019EF07EC3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81636" y="1322327"/>
            <a:ext cx="4248040" cy="5026869"/>
          </a:xfrm>
        </p:spPr>
        <p:txBody>
          <a:bodyPr vert="horz" lIns="91440" tIns="91440" rIns="91440" bIns="91440" rtlCol="0" anchor="t">
            <a:normAutofit/>
          </a:bodyPr>
          <a:lstStyle/>
          <a:p>
            <a:pPr marL="0" indent="0">
              <a:buNone/>
            </a:pPr>
            <a:r>
              <a:rPr lang="en-US" sz="2000" b="1">
                <a:ea typeface="+mn-lt"/>
                <a:cs typeface="+mn-lt"/>
              </a:rPr>
              <a:t>Query Strategy  </a:t>
            </a:r>
            <a:endParaRPr lang="en-US" sz="2000" b="1"/>
          </a:p>
          <a:p>
            <a:pPr marL="0" indent="0">
              <a:buNone/>
            </a:pPr>
            <a:r>
              <a:rPr lang="en-US" sz="1200">
                <a:ea typeface="+mn-lt"/>
                <a:cs typeface="+mn-lt"/>
              </a:rPr>
              <a:t>• </a:t>
            </a:r>
            <a:r>
              <a:rPr lang="en-US" sz="1600">
                <a:ea typeface="+mn-lt"/>
                <a:cs typeface="+mn-lt"/>
              </a:rPr>
              <a:t>Pulled</a:t>
            </a:r>
            <a:r>
              <a:rPr lang="en-US" sz="1600">
                <a:solidFill>
                  <a:srgbClr val="1F2C8F"/>
                </a:solidFill>
                <a:ea typeface="+mn-lt"/>
                <a:cs typeface="+mn-lt"/>
              </a:rPr>
              <a:t> </a:t>
            </a:r>
            <a:r>
              <a:rPr lang="en-US" sz="1600" b="1" err="1">
                <a:solidFill>
                  <a:schemeClr val="tx1"/>
                </a:solidFill>
                <a:highlight>
                  <a:srgbClr val="B2B1B0"/>
                </a:highlight>
                <a:ea typeface="+mn-lt"/>
                <a:cs typeface="+mn-lt"/>
              </a:rPr>
              <a:t>top_terms</a:t>
            </a:r>
            <a:r>
              <a:rPr lang="en-US" sz="1600">
                <a:ea typeface="+mn-lt"/>
                <a:cs typeface="+mn-lt"/>
              </a:rPr>
              <a:t> and </a:t>
            </a:r>
            <a:r>
              <a:rPr lang="en-US" sz="1600" b="1" err="1">
                <a:solidFill>
                  <a:schemeClr val="tx1"/>
                </a:solidFill>
                <a:highlight>
                  <a:srgbClr val="B2B1B0"/>
                </a:highlight>
                <a:ea typeface="+mn-lt"/>
                <a:cs typeface="+mn-lt"/>
              </a:rPr>
              <a:t>top_rising_terms</a:t>
            </a:r>
            <a:r>
              <a:rPr lang="en-US" sz="1600" b="1">
                <a:solidFill>
                  <a:schemeClr val="tx1"/>
                </a:solidFill>
                <a:highlight>
                  <a:srgbClr val="B2B1B0"/>
                </a:highlight>
                <a:ea typeface="+mn-lt"/>
                <a:cs typeface="+mn-lt"/>
              </a:rPr>
              <a:t> </a:t>
            </a:r>
            <a:r>
              <a:rPr lang="en-US" sz="1600" b="1">
                <a:ea typeface="+mn-lt"/>
                <a:cs typeface="+mn-lt"/>
              </a:rPr>
              <a:t> </a:t>
            </a:r>
            <a:endParaRPr lang="en-US" sz="1600" b="1">
              <a:cs typeface="Sabon Next LT"/>
            </a:endParaRPr>
          </a:p>
          <a:p>
            <a:pPr marL="0" indent="0">
              <a:buNone/>
            </a:pPr>
            <a:r>
              <a:rPr lang="en-US" sz="1200">
                <a:ea typeface="+mn-lt"/>
                <a:cs typeface="+mn-lt"/>
              </a:rPr>
              <a:t>• </a:t>
            </a:r>
            <a:r>
              <a:rPr lang="en-US" sz="1600">
                <a:ea typeface="+mn-lt"/>
                <a:cs typeface="+mn-lt"/>
              </a:rPr>
              <a:t>Filtered for New York &amp; LA DMAs</a:t>
            </a:r>
            <a:endParaRPr lang="en-US" sz="1600">
              <a:cs typeface="Sabon Next LT"/>
            </a:endParaRPr>
          </a:p>
          <a:p>
            <a:pPr marL="347345" indent="-347345"/>
            <a:endParaRPr lang="en-US"/>
          </a:p>
          <a:p>
            <a:pPr marL="0" indent="0">
              <a:buNone/>
            </a:pPr>
            <a:r>
              <a:rPr lang="en-US" sz="2000" b="1">
                <a:ea typeface="+mn-lt"/>
                <a:cs typeface="+mn-lt"/>
              </a:rPr>
              <a:t>Time Alignment  </a:t>
            </a:r>
            <a:endParaRPr lang="en-US" sz="2000" b="1">
              <a:cs typeface="Sabon Next LT"/>
            </a:endParaRPr>
          </a:p>
          <a:p>
            <a:pPr marL="0" indent="0">
              <a:buNone/>
            </a:pPr>
            <a:r>
              <a:rPr lang="en-US" sz="1200">
                <a:ea typeface="+mn-lt"/>
                <a:cs typeface="+mn-lt"/>
              </a:rPr>
              <a:t>• </a:t>
            </a:r>
            <a:r>
              <a:rPr lang="en-US" sz="1600">
                <a:ea typeface="+mn-lt"/>
                <a:cs typeface="+mn-lt"/>
              </a:rPr>
              <a:t>Used </a:t>
            </a:r>
            <a:r>
              <a:rPr lang="en-US" sz="1400" b="1">
                <a:solidFill>
                  <a:schemeClr val="tx1"/>
                </a:solidFill>
                <a:highlight>
                  <a:srgbClr val="B2B1B0"/>
                </a:highlight>
                <a:ea typeface="+mn-lt"/>
                <a:cs typeface="+mn-lt"/>
              </a:rPr>
              <a:t>CURRENT_DATE('America/</a:t>
            </a:r>
            <a:r>
              <a:rPr lang="en-US" sz="1400" b="1" err="1">
                <a:solidFill>
                  <a:schemeClr val="tx1"/>
                </a:solidFill>
                <a:highlight>
                  <a:srgbClr val="B2B1B0"/>
                </a:highlight>
                <a:ea typeface="+mn-lt"/>
                <a:cs typeface="+mn-lt"/>
              </a:rPr>
              <a:t>New_York</a:t>
            </a:r>
            <a:r>
              <a:rPr lang="en-US" sz="1400" b="1">
                <a:solidFill>
                  <a:schemeClr val="tx1"/>
                </a:solidFill>
                <a:highlight>
                  <a:srgbClr val="B2B1B0"/>
                </a:highlight>
                <a:ea typeface="+mn-lt"/>
                <a:cs typeface="+mn-lt"/>
              </a:rPr>
              <a:t>')</a:t>
            </a:r>
            <a:endParaRPr lang="en-US" sz="1600" b="1">
              <a:solidFill>
                <a:schemeClr val="tx1"/>
              </a:solidFill>
              <a:highlight>
                <a:srgbClr val="B2B1B0"/>
              </a:highlight>
              <a:cs typeface="Sabon Next LT"/>
            </a:endParaRPr>
          </a:p>
          <a:p>
            <a:pPr marL="0" indent="0">
              <a:buNone/>
            </a:pPr>
            <a:r>
              <a:rPr lang="en-US" sz="1200">
                <a:ea typeface="+mn-lt"/>
                <a:cs typeface="+mn-lt"/>
              </a:rPr>
              <a:t>• </a:t>
            </a:r>
            <a:r>
              <a:rPr lang="en-US" sz="1600">
                <a:ea typeface="+mn-lt"/>
                <a:cs typeface="+mn-lt"/>
              </a:rPr>
              <a:t>Collected 2 weeks of data</a:t>
            </a:r>
            <a:endParaRPr lang="en-US" sz="1600">
              <a:cs typeface="Sabon Next LT"/>
            </a:endParaRP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Post-Query Processing in R  </a:t>
            </a:r>
            <a:endParaRPr lang="en-US" b="1">
              <a:cs typeface="Sabon Next LT"/>
            </a:endParaRPr>
          </a:p>
          <a:p>
            <a:pPr marL="0" indent="0">
              <a:buNone/>
            </a:pPr>
            <a:r>
              <a:rPr lang="en-US" sz="1200">
                <a:ea typeface="+mn-lt"/>
                <a:cs typeface="+mn-lt"/>
              </a:rPr>
              <a:t>• </a:t>
            </a:r>
            <a:r>
              <a:rPr lang="en-US" sz="1600">
                <a:ea typeface="+mn-lt"/>
                <a:cs typeface="+mn-lt"/>
              </a:rPr>
              <a:t>Used </a:t>
            </a:r>
            <a:r>
              <a:rPr lang="en-US" sz="1600" b="1">
                <a:solidFill>
                  <a:schemeClr val="tx1"/>
                </a:solidFill>
                <a:highlight>
                  <a:srgbClr val="B2B1B0"/>
                </a:highlight>
                <a:ea typeface="+mn-lt"/>
                <a:cs typeface="+mn-lt"/>
              </a:rPr>
              <a:t>unnest()</a:t>
            </a:r>
            <a:r>
              <a:rPr lang="en-US" sz="1600" b="1">
                <a:ea typeface="+mn-lt"/>
                <a:cs typeface="+mn-lt"/>
              </a:rPr>
              <a:t> </a:t>
            </a:r>
            <a:r>
              <a:rPr lang="en-US" sz="1600">
                <a:ea typeface="+mn-lt"/>
                <a:cs typeface="+mn-lt"/>
              </a:rPr>
              <a:t>to flatten nested results  </a:t>
            </a:r>
            <a:endParaRPr lang="en-US" sz="1600">
              <a:cs typeface="Sabon Next LT"/>
            </a:endParaRPr>
          </a:p>
          <a:p>
            <a:pPr marL="0" indent="0">
              <a:buNone/>
            </a:pPr>
            <a:r>
              <a:rPr lang="en-US" sz="1200">
                <a:ea typeface="+mn-lt"/>
                <a:cs typeface="+mn-lt"/>
              </a:rPr>
              <a:t>• </a:t>
            </a:r>
            <a:r>
              <a:rPr lang="en-US" sz="1600">
                <a:ea typeface="+mn-lt"/>
                <a:cs typeface="+mn-lt"/>
              </a:rPr>
              <a:t>Calculated frequency of terms with </a:t>
            </a:r>
            <a:r>
              <a:rPr lang="en-US" sz="1600" b="1">
                <a:solidFill>
                  <a:schemeClr val="tx1"/>
                </a:solidFill>
                <a:highlight>
                  <a:srgbClr val="B2B1B0"/>
                </a:highlight>
                <a:ea typeface="+mn-lt"/>
                <a:cs typeface="+mn-lt"/>
              </a:rPr>
              <a:t>count()</a:t>
            </a:r>
            <a:endParaRPr lang="en-US" sz="1600" b="1">
              <a:solidFill>
                <a:schemeClr val="tx1"/>
              </a:solidFill>
              <a:highlight>
                <a:srgbClr val="B2B1B0"/>
              </a:highlight>
              <a:cs typeface="Sabon Next 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DE1F2-D888-98D6-61E6-DBF7204B4D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254D3D-03BA-F9C3-A56B-F62EA6060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729" y="1494857"/>
            <a:ext cx="6296831" cy="11533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3515E2-0792-BD4B-4B72-F7145975EE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29" r="134" b="5778"/>
          <a:stretch/>
        </p:blipFill>
        <p:spPr>
          <a:xfrm>
            <a:off x="5005523" y="3300706"/>
            <a:ext cx="6972735" cy="17811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F6462B-C43C-784C-AD7C-737910E4F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6734" y="5749584"/>
            <a:ext cx="8438850" cy="28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1555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125B6-6EDB-92B6-7ED9-BC2E81884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71055"/>
            <a:ext cx="10511627" cy="365607"/>
          </a:xfrm>
        </p:spPr>
        <p:txBody>
          <a:bodyPr/>
          <a:lstStyle/>
          <a:p>
            <a:r>
              <a:rPr lang="en-US" sz="2800" b="0">
                <a:ea typeface="+mj-lt"/>
                <a:cs typeface="+mj-lt"/>
              </a:rPr>
              <a:t>GDELT 2.0: Realtime Global Event Feed</a:t>
            </a:r>
            <a:endParaRPr lang="en-US" sz="2800" b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EDD47-CDAA-25C8-254F-809A22CCBE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4400" y="1456439"/>
            <a:ext cx="4089889" cy="5222803"/>
          </a:xfrm>
        </p:spPr>
        <p:txBody>
          <a:bodyPr vert="horz" lIns="91440" tIns="91440" rIns="91440" bIns="91440" rtlCol="0" anchor="t">
            <a:normAutofit/>
          </a:bodyPr>
          <a:lstStyle/>
          <a:p>
            <a:pPr marL="0" indent="0">
              <a:buNone/>
            </a:pPr>
            <a:r>
              <a:rPr lang="en-US" sz="2000" b="1">
                <a:ea typeface="+mn-lt"/>
                <a:cs typeface="+mn-lt"/>
              </a:rPr>
              <a:t>Live Feed Access  </a:t>
            </a:r>
          </a:p>
          <a:p>
            <a:pPr marL="0" indent="0">
              <a:buNone/>
            </a:pPr>
            <a:r>
              <a:rPr lang="en-US" sz="1400">
                <a:ea typeface="+mn-lt"/>
                <a:cs typeface="+mn-lt"/>
              </a:rPr>
              <a:t>• Connected to GDELT’s </a:t>
            </a:r>
            <a:r>
              <a:rPr lang="en-US" sz="1400" b="1">
                <a:solidFill>
                  <a:srgbClr val="C00000"/>
                </a:solidFill>
                <a:ea typeface="+mn-lt"/>
                <a:cs typeface="+mn-lt"/>
              </a:rPr>
              <a:t>15 minute</a:t>
            </a:r>
            <a:r>
              <a:rPr lang="en-US" sz="1400">
                <a:ea typeface="+mn-lt"/>
                <a:cs typeface="+mn-lt"/>
              </a:rPr>
              <a:t> live export  </a:t>
            </a:r>
            <a:endParaRPr lang="en-US" sz="1400">
              <a:cs typeface="Sabon Next LT"/>
            </a:endParaRPr>
          </a:p>
          <a:p>
            <a:pPr marL="0" indent="0">
              <a:buNone/>
            </a:pPr>
            <a:r>
              <a:rPr lang="en-US" sz="1400">
                <a:ea typeface="+mn-lt"/>
                <a:cs typeface="+mn-lt"/>
              </a:rPr>
              <a:t>• Downloaded </a:t>
            </a:r>
            <a:r>
              <a:rPr lang="en-US" sz="1400" b="1">
                <a:solidFill>
                  <a:schemeClr val="tx1"/>
                </a:solidFill>
                <a:highlight>
                  <a:srgbClr val="CDCDCD"/>
                </a:highlight>
                <a:ea typeface="+mn-lt"/>
                <a:cs typeface="+mn-lt"/>
              </a:rPr>
              <a:t>.export.CSV.zip</a:t>
            </a:r>
            <a:r>
              <a:rPr lang="en-US" sz="1400">
                <a:ea typeface="+mn-lt"/>
                <a:cs typeface="+mn-lt"/>
              </a:rPr>
              <a:t>, extracted via R</a:t>
            </a:r>
            <a:endParaRPr lang="en-US" sz="1400">
              <a:cs typeface="Sabon Next LT"/>
            </a:endParaRPr>
          </a:p>
          <a:p>
            <a:pPr marL="347345" indent="-347345"/>
            <a:endParaRPr lang="en-US"/>
          </a:p>
          <a:p>
            <a:pPr marL="0" indent="0">
              <a:buNone/>
            </a:pPr>
            <a:r>
              <a:rPr lang="en-US" sz="2000" b="1">
                <a:ea typeface="+mn-lt"/>
                <a:cs typeface="+mn-lt"/>
              </a:rPr>
              <a:t>File Structure  </a:t>
            </a:r>
            <a:endParaRPr lang="en-US" sz="2000" b="1">
              <a:cs typeface="Sabon Next LT"/>
            </a:endParaRPr>
          </a:p>
          <a:p>
            <a:pPr marL="0" indent="0">
              <a:buNone/>
            </a:pPr>
            <a:r>
              <a:rPr lang="en-US" sz="1400">
                <a:ea typeface="+mn-lt"/>
                <a:cs typeface="+mn-lt"/>
              </a:rPr>
              <a:t>• Tab-delimited, no headers  </a:t>
            </a:r>
            <a:endParaRPr lang="en-US" sz="1400">
              <a:cs typeface="Sabon Next LT"/>
            </a:endParaRPr>
          </a:p>
          <a:p>
            <a:pPr marL="0" indent="0">
              <a:buNone/>
            </a:pPr>
            <a:r>
              <a:rPr lang="en-US" sz="1400">
                <a:ea typeface="+mn-lt"/>
                <a:cs typeface="+mn-lt"/>
              </a:rPr>
              <a:t>• Applied official GDELT schema (58+ fields)</a:t>
            </a:r>
            <a:endParaRPr lang="en-US" sz="1400">
              <a:cs typeface="Sabon Next LT"/>
            </a:endParaRPr>
          </a:p>
          <a:p>
            <a:pPr marL="347345" indent="-347345"/>
            <a:endParaRPr lang="en-US" sz="2000" b="1">
              <a:cs typeface="Sabon Next LT"/>
            </a:endParaRPr>
          </a:p>
          <a:p>
            <a:pPr marL="0" indent="0">
              <a:buNone/>
            </a:pPr>
            <a:r>
              <a:rPr lang="en-US" sz="2000" b="1">
                <a:ea typeface="+mn-lt"/>
                <a:cs typeface="+mn-lt"/>
              </a:rPr>
              <a:t>Key Fields Used  </a:t>
            </a:r>
            <a:endParaRPr lang="en-US" sz="2000" b="1">
              <a:cs typeface="Sabon Next LT"/>
            </a:endParaRPr>
          </a:p>
          <a:p>
            <a:pPr marL="0" indent="0">
              <a:buNone/>
            </a:pPr>
            <a:r>
              <a:rPr lang="en-US" sz="1400">
                <a:ea typeface="+mn-lt"/>
                <a:cs typeface="+mn-lt"/>
              </a:rPr>
              <a:t>• Actor1Name, </a:t>
            </a:r>
            <a:r>
              <a:rPr lang="en-US" sz="1400" err="1">
                <a:ea typeface="+mn-lt"/>
                <a:cs typeface="+mn-lt"/>
              </a:rPr>
              <a:t>EventCode</a:t>
            </a:r>
            <a:r>
              <a:rPr lang="en-US" sz="1400">
                <a:ea typeface="+mn-lt"/>
                <a:cs typeface="+mn-lt"/>
              </a:rPr>
              <a:t>, GoldsteinScale, </a:t>
            </a:r>
            <a:r>
              <a:rPr lang="en-US" sz="1400" err="1">
                <a:ea typeface="+mn-lt"/>
                <a:cs typeface="+mn-lt"/>
              </a:rPr>
              <a:t>AvgTone</a:t>
            </a:r>
            <a:r>
              <a:rPr lang="en-US" sz="1400">
                <a:ea typeface="+mn-lt"/>
                <a:cs typeface="+mn-lt"/>
              </a:rPr>
              <a:t>  </a:t>
            </a:r>
            <a:endParaRPr lang="en-US" sz="1400">
              <a:cs typeface="Sabon Next LT"/>
            </a:endParaRPr>
          </a:p>
          <a:p>
            <a:pPr marL="0" indent="0">
              <a:buNone/>
            </a:pPr>
            <a:r>
              <a:rPr lang="en-US" sz="1400">
                <a:ea typeface="+mn-lt"/>
                <a:cs typeface="+mn-lt"/>
              </a:rPr>
              <a:t>• Geographic scope for contextual alignment</a:t>
            </a:r>
            <a:endParaRPr lang="en-US" sz="1400">
              <a:cs typeface="Sabon Next 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E5D0CC-18B9-8252-D07C-D6368703ED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A620B4-73D2-D60F-64A8-0235A0277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546" y="2595600"/>
            <a:ext cx="6406933" cy="632173"/>
          </a:xfrm>
          <a:prstGeom prst="rect">
            <a:avLst/>
          </a:prstGeom>
        </p:spPr>
      </p:pic>
      <p:pic>
        <p:nvPicPr>
          <p:cNvPr id="6" name="Picture 5" descr="Apply schema and load into R">
            <a:extLst>
              <a:ext uri="{FF2B5EF4-FFF2-40B4-BE49-F238E27FC236}">
                <a16:creationId xmlns:a16="http://schemas.microsoft.com/office/drawing/2014/main" id="{F387B5C7-498B-0371-1C97-4ADEF345E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349" y="4365578"/>
            <a:ext cx="723900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28665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A14AC-B113-D7B2-D3D6-5AE471F1E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Cleaning and Tidying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027BA-4917-C853-E02A-426327955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49E6E0-AB63-C045-69F9-1EAE4940EB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978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A3185-D5B6-2024-C44F-9A1F41B6B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0DC96-48F3-4C62-A84A-D4DC3B0CE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34228"/>
            <a:ext cx="10511627" cy="1012785"/>
          </a:xfrm>
        </p:spPr>
        <p:txBody>
          <a:bodyPr/>
          <a:lstStyle/>
          <a:p>
            <a:r>
              <a:rPr lang="en-US"/>
              <a:t>Cleaning and Tidying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1A5C50-28B2-7FE2-BF1C-69AE9922AE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69725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77763A-E621-82AE-3F34-31E04486B6BE}"/>
              </a:ext>
            </a:extLst>
          </p:cNvPr>
          <p:cNvSpPr/>
          <p:nvPr/>
        </p:nvSpPr>
        <p:spPr>
          <a:xfrm>
            <a:off x="1697784" y="1639386"/>
            <a:ext cx="5451803" cy="4646141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8A057DC-AEA3-0C69-47C2-ADC9A4376433}"/>
              </a:ext>
            </a:extLst>
          </p:cNvPr>
          <p:cNvSpPr/>
          <p:nvPr/>
        </p:nvSpPr>
        <p:spPr>
          <a:xfrm>
            <a:off x="5009384" y="1639386"/>
            <a:ext cx="5451803" cy="4646141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12880E-0C5E-EEBA-B14B-2EEBBDB411EE}"/>
              </a:ext>
            </a:extLst>
          </p:cNvPr>
          <p:cNvSpPr txBox="1"/>
          <p:nvPr/>
        </p:nvSpPr>
        <p:spPr>
          <a:xfrm>
            <a:off x="3097988" y="1930434"/>
            <a:ext cx="26513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2000" b="1">
                <a:solidFill>
                  <a:srgbClr val="202C8F"/>
                </a:solidFill>
              </a:rPr>
              <a:t>Google Search Terms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E1EE22-FE79-E78F-2DF9-862F204EFE9A}"/>
              </a:ext>
            </a:extLst>
          </p:cNvPr>
          <p:cNvSpPr txBox="1"/>
          <p:nvPr/>
        </p:nvSpPr>
        <p:spPr>
          <a:xfrm>
            <a:off x="6335081" y="1930434"/>
            <a:ext cx="26513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2000" b="1">
                <a:solidFill>
                  <a:srgbClr val="202C8F"/>
                </a:solidFill>
              </a:rPr>
              <a:t>GDELT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2D94C6-AF86-6428-A1F4-AFA5D5BA6013}"/>
              </a:ext>
            </a:extLst>
          </p:cNvPr>
          <p:cNvSpPr txBox="1"/>
          <p:nvPr/>
        </p:nvSpPr>
        <p:spPr>
          <a:xfrm>
            <a:off x="2179697" y="2629753"/>
            <a:ext cx="265139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Transformed to wide format by unnesting aggregated values in the query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Fills Null score values with zero
Subset top &amp; rising terms into individual data frames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9E445B-A966-43B6-4BC5-A0815386DBAC}"/>
              </a:ext>
            </a:extLst>
          </p:cNvPr>
          <p:cNvSpPr txBox="1"/>
          <p:nvPr/>
        </p:nvSpPr>
        <p:spPr>
          <a:xfrm>
            <a:off x="7327880" y="2629753"/>
            <a:ext cx="265139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lvl="0" indent="-285750">
              <a:buFont typeface="Arial" panose="020B0604020202020204" pitchFamily="34" charset="0"/>
              <a:buChar char="•"/>
              <a:defRPr sz="1500"/>
            </a:lvl1pPr>
          </a:lstStyle>
          <a:p>
            <a:r>
              <a:rPr lang="en-US" sz="1600"/>
              <a:t>Extracted article name from source URL</a:t>
            </a:r>
          </a:p>
          <a:p>
            <a:pPr marL="0" indent="0">
              <a:buNone/>
            </a:pPr>
            <a:endParaRPr lang="en-US" sz="1600"/>
          </a:p>
          <a:p>
            <a:r>
              <a:rPr lang="en-US" sz="1600"/>
              <a:t>Subsets the Event mentions data frame to be on the Event level by filtering the event mention to the highest confidence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2C36C9-98AF-1A95-8078-6938613A2662}"/>
              </a:ext>
            </a:extLst>
          </p:cNvPr>
          <p:cNvSpPr txBox="1"/>
          <p:nvPr/>
        </p:nvSpPr>
        <p:spPr>
          <a:xfrm>
            <a:off x="5157676" y="3145137"/>
            <a:ext cx="186587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500"/>
              <a:t>Adjusted column data types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500"/>
              <a:t>Loaded and created reference value tables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07537F-C95E-ADB9-9FAD-363DD9D14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14" y="4659063"/>
            <a:ext cx="1342414" cy="21313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F28E27-0575-6CF8-745E-2A99AAEB8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180" y="4947996"/>
            <a:ext cx="1830656" cy="176783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77B7EBB-43E5-A822-DAFA-58701D935D9B}"/>
              </a:ext>
            </a:extLst>
          </p:cNvPr>
          <p:cNvCxnSpPr>
            <a:cxnSpLocks/>
          </p:cNvCxnSpPr>
          <p:nvPr/>
        </p:nvCxnSpPr>
        <p:spPr>
          <a:xfrm>
            <a:off x="1635121" y="5831916"/>
            <a:ext cx="381569" cy="0"/>
          </a:xfrm>
          <a:prstGeom prst="straightConnector1">
            <a:avLst/>
          </a:prstGeom>
          <a:ln w="28575">
            <a:solidFill>
              <a:srgbClr val="DF8C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456B463F-CF4F-2FC1-E9C2-C77E68B79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426" y="4976936"/>
            <a:ext cx="6578600" cy="5207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C168C32-F5ED-269C-EF69-B5471AED2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8625" y="5987077"/>
            <a:ext cx="3695700" cy="5969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B03186B-FEFD-ECEA-0AD3-2B77D642ABC6}"/>
              </a:ext>
            </a:extLst>
          </p:cNvPr>
          <p:cNvCxnSpPr>
            <a:cxnSpLocks/>
          </p:cNvCxnSpPr>
          <p:nvPr/>
        </p:nvCxnSpPr>
        <p:spPr>
          <a:xfrm>
            <a:off x="8653577" y="5589213"/>
            <a:ext cx="0" cy="339231"/>
          </a:xfrm>
          <a:prstGeom prst="straightConnector1">
            <a:avLst/>
          </a:prstGeom>
          <a:ln w="28575">
            <a:solidFill>
              <a:srgbClr val="DF8C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59641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D7B7F6F-2C08-4296-B7AB-C2C3F4219245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7FA76D1-3C6D-40BC-A42D-496B6EDE8B8C}">
  <ds:schemaRefs>
    <ds:schemaRef ds:uri="http://schemas.microsoft.com/sharepoint/v3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230e9df3-be65-4c73-a93b-d1236ebd677e"/>
    <ds:schemaRef ds:uri="http://purl.org/dc/dcmitype/"/>
    <ds:schemaRef ds:uri="http://schemas.microsoft.com/office/2006/documentManagement/types"/>
    <ds:schemaRef ds:uri="http://schemas.microsoft.com/office/infopath/2007/PartnerControls"/>
    <ds:schemaRef ds:uri="16c05727-aa75-4e4a-9b5f-8a80a1165891"/>
    <ds:schemaRef ds:uri="71af3243-3dd4-4a8d-8c0d-dd76da1f02a5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DE99543C-82E8-4821-93BD-5A60BEB423E2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901</Words>
  <Application>Microsoft Macintosh PowerPoint</Application>
  <PresentationFormat>Widescreen</PresentationFormat>
  <Paragraphs>134</Paragraphs>
  <Slides>23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Arial Black</vt:lpstr>
      <vt:lpstr>Calibri</vt:lpstr>
      <vt:lpstr>Sabon Next LT</vt:lpstr>
      <vt:lpstr>Custom</vt:lpstr>
      <vt:lpstr>Topic Modeling using google search and gdelt data</vt:lpstr>
      <vt:lpstr>Process</vt:lpstr>
      <vt:lpstr>Data Acquisition</vt:lpstr>
      <vt:lpstr>Data sources</vt:lpstr>
      <vt:lpstr>Google Cloud Authentication  &amp; Project Setup</vt:lpstr>
      <vt:lpstr>Google Trends: Querying &amp; Processing</vt:lpstr>
      <vt:lpstr>GDELT 2.0: Realtime Global Event Feed</vt:lpstr>
      <vt:lpstr>Data Cleaning and Tidying</vt:lpstr>
      <vt:lpstr>Cleaning and Tidying</vt:lpstr>
      <vt:lpstr>Exploratory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Statistical Analysis</vt:lpstr>
      <vt:lpstr>Topic Modeling –  stop words &amp; Tokenization</vt:lpstr>
      <vt:lpstr>LDA Modeling</vt:lpstr>
      <vt:lpstr>Determining K-value</vt:lpstr>
      <vt:lpstr>Results – LDA Modeling</vt:lpstr>
      <vt:lpstr>Levenshtein Distance</vt:lpstr>
      <vt:lpstr>Jaro–Winkler Distance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Olivia Azevedo</cp:lastModifiedBy>
  <cp:revision>2</cp:revision>
  <dcterms:created xsi:type="dcterms:W3CDTF">2025-05-13T00:33:17Z</dcterms:created>
  <dcterms:modified xsi:type="dcterms:W3CDTF">2025-05-17T02:28:37Z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